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8" d="100"/>
          <a:sy n="58" d="100"/>
        </p:scale>
        <p:origin x="-114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426 h 4320"/>
                <a:gd name="T2" fmla="*/ 1737 w 1737"/>
                <a:gd name="T3" fmla="*/ 443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26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90 h 4320"/>
                <a:gd name="T2" fmla="*/ 1737 w 1737"/>
                <a:gd name="T3" fmla="*/ 440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9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669 h 4420"/>
                <a:gd name="T2" fmla="*/ 1739 w 1739"/>
                <a:gd name="T3" fmla="*/ 3673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669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1030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12 h 4338"/>
                <a:gd name="T4" fmla="*/ 2080 w 2080"/>
                <a:gd name="T5" fmla="*/ 4212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103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0" name="Freeform 103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1" name="Freeform 103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2" name="Freeform 103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3" name="Freeform 103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4" name="Freeform 103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5" name="Freeform 103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6" name="Rectangle 103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17" name="Freeform 1039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Freeform 1040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1041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Freeform 1042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Rectangle 1043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22" name="Freeform 1044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3" name="Freeform 1045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4" name="Freeform 1046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5" name="Freeform 1047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6" name="Freeform 1048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7" name="Freeform 1049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8" name="Freeform 1050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9" name="Freeform 1051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30" name="Freeform 1052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31" name="Rectangle 1053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32" name="Rectangle 1054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33" name="Rectangle 1055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pic>
          <p:nvPicPr>
            <p:cNvPr id="34" name="Picture 1056" descr="D:\FRONTPAGE THEMES\BLITZ\BTZBUL1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61" name="Rectangle 1057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22562" name="Rectangle 1058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35" name="Rectangle 105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6" name="Rectangle 106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7" name="Rectangle 106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E77D-5155-4274-8EE6-57D40906748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9811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B872-ACF4-4707-B4BA-5BF2154E064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435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360E4-F646-4732-888F-4E3FE5A5883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1759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4460-179B-4456-BC54-5290116180D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35446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5C43E-38F7-4C9B-BFD1-F6B534D003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8376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DFC4-3EA8-4588-8A84-506766ECF97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1666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05F1-7147-401C-BF0D-3F9E99CFE2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509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EAF42-ECAC-4DF9-9983-FC31D8CB692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8126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CCF4D-B9BA-4E9B-A5B8-523C417565E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2081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38B33-3ADA-4C37-B53C-B0F817AB873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835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234D8-234C-4E58-B1DB-8064D030062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4130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C2427-24B4-4389-A0AD-CA85BC36CA1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669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426 h 4320"/>
                <a:gd name="T2" fmla="*/ 1737 w 1737"/>
                <a:gd name="T3" fmla="*/ 443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26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90 h 4320"/>
                <a:gd name="T2" fmla="*/ 1737 w 1737"/>
                <a:gd name="T3" fmla="*/ 440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9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669 h 4420"/>
                <a:gd name="T2" fmla="*/ 1739 w 1739"/>
                <a:gd name="T3" fmla="*/ 3673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669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212 h 4338"/>
                <a:gd name="T4" fmla="*/ 2080 w 2080"/>
                <a:gd name="T5" fmla="*/ 4212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3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4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5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>
                <a:gd name="T0" fmla="*/ 0 w 1089"/>
                <a:gd name="T1" fmla="*/ 2265 h 2285"/>
                <a:gd name="T2" fmla="*/ 1030 w 1089"/>
                <a:gd name="T3" fmla="*/ 0 h 2285"/>
                <a:gd name="T4" fmla="*/ 1089 w 1089"/>
                <a:gd name="T5" fmla="*/ 0 h 2285"/>
                <a:gd name="T6" fmla="*/ 37 w 1089"/>
                <a:gd name="T7" fmla="*/ 2285 h 2285"/>
                <a:gd name="T8" fmla="*/ 0 w 1089"/>
                <a:gd name="T9" fmla="*/ 2265 h 2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21524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>
                <a:gd name="T0" fmla="*/ 1027 w 1036"/>
                <a:gd name="T1" fmla="*/ 0 h 420"/>
                <a:gd name="T2" fmla="*/ 0 w 1036"/>
                <a:gd name="T3" fmla="*/ 417 h 420"/>
                <a:gd name="T4" fmla="*/ 24 w 1036"/>
                <a:gd name="T5" fmla="*/ 420 h 420"/>
                <a:gd name="T6" fmla="*/ 1036 w 1036"/>
                <a:gd name="T7" fmla="*/ 16 h 420"/>
                <a:gd name="T8" fmla="*/ 1027 w 1036"/>
                <a:gd name="T9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25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26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29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30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31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32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>
                <a:gd name="T0" fmla="*/ 0 w 4763"/>
                <a:gd name="T1" fmla="*/ 1778 h 1845"/>
                <a:gd name="T2" fmla="*/ 4742 w 4763"/>
                <a:gd name="T3" fmla="*/ 0 h 1845"/>
                <a:gd name="T4" fmla="*/ 4763 w 4763"/>
                <a:gd name="T5" fmla="*/ 42 h 1845"/>
                <a:gd name="T6" fmla="*/ 20 w 4763"/>
                <a:gd name="T7" fmla="*/ 1845 h 1845"/>
                <a:gd name="T8" fmla="*/ 0 w 4763"/>
                <a:gd name="T9" fmla="*/ 1778 h 1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hr-HR">
                <a:latin typeface="Times New Roman" pitchFamily="18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2153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153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153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5F2B12E-77A8-4C75-A8F7-93BAAF68B33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kla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777875"/>
            <a:ext cx="7239000" cy="4156075"/>
          </a:xfrm>
        </p:spPr>
        <p:txBody>
          <a:bodyPr/>
          <a:lstStyle/>
          <a:p>
            <a:pPr marL="71438" eaLnBrk="1" hangingPunct="1"/>
            <a:r>
              <a:rPr lang="ru-RU" altLang="sr-Latn-RS" smtClean="0"/>
              <a:t/>
            </a:r>
            <a:br>
              <a:rPr lang="ru-RU" altLang="sr-Latn-RS" smtClean="0"/>
            </a:br>
            <a:r>
              <a:rPr lang="ru-RU" altLang="sr-Latn-RS" sz="4000" smtClean="0"/>
              <a:t>Загребская школа по изучению алкоголизма</a:t>
            </a:r>
            <a:r>
              <a:rPr lang="hr-HR" altLang="sr-Latn-RS" sz="4000" smtClean="0"/>
              <a:t> </a:t>
            </a:r>
            <a:r>
              <a:rPr lang="hr-HR" altLang="sr-Latn-RS" smtClean="0"/>
              <a:t/>
            </a:r>
            <a:br>
              <a:rPr lang="hr-HR" altLang="sr-Latn-RS" smtClean="0"/>
            </a:br>
            <a:r>
              <a:rPr lang="ru-RU" altLang="sr-Latn-RS" smtClean="0"/>
              <a:t/>
            </a:r>
            <a:br>
              <a:rPr lang="ru-RU" altLang="sr-Latn-RS" smtClean="0"/>
            </a:br>
            <a:r>
              <a:rPr lang="ru-RU" altLang="sr-Latn-RS" sz="3200" smtClean="0"/>
              <a:t>Современный подход к лечению расстройств, связанных с алкоголизмом</a:t>
            </a:r>
            <a:endParaRPr lang="hr-HR" altLang="sr-Latn-RS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5157788"/>
            <a:ext cx="7632700" cy="1008062"/>
          </a:xfrm>
        </p:spPr>
        <p:txBody>
          <a:bodyPr/>
          <a:lstStyle/>
          <a:p>
            <a:pPr eaLnBrk="1" hangingPunct="1"/>
            <a:endParaRPr lang="ru-RU" altLang="sr-Latn-RS" smtClean="0"/>
          </a:p>
          <a:p>
            <a:pPr eaLnBrk="1" hangingPunct="1"/>
            <a:r>
              <a:rPr lang="ru-RU" altLang="sr-Latn-RS" smtClean="0"/>
              <a:t>Профессор,</a:t>
            </a:r>
            <a:r>
              <a:rPr lang="hr-HR" altLang="sr-Latn-RS" smtClean="0"/>
              <a:t> </a:t>
            </a:r>
            <a:r>
              <a:rPr lang="ru-RU" altLang="sr-Latn-RS" smtClean="0"/>
              <a:t> д.м.н</a:t>
            </a:r>
            <a:r>
              <a:rPr lang="hr-HR" altLang="sr-Latn-RS" smtClean="0"/>
              <a:t>.  </a:t>
            </a:r>
            <a:r>
              <a:rPr lang="ru-RU" altLang="sr-Latn-RS" smtClean="0"/>
              <a:t>Зоран</a:t>
            </a:r>
            <a:r>
              <a:rPr lang="hr-HR" altLang="sr-Latn-RS" smtClean="0"/>
              <a:t> </a:t>
            </a:r>
            <a:r>
              <a:rPr lang="ru-RU" altLang="sr-Latn-RS" smtClean="0"/>
              <a:t>Зоричич</a:t>
            </a:r>
            <a:endParaRPr lang="hr-HR" altLang="sr-Latn-RS" smtClean="0"/>
          </a:p>
          <a:p>
            <a:pPr eaLnBrk="1" hangingPunct="1"/>
            <a:endParaRPr lang="hr-HR" altLang="sr-Latn-RS" smtClean="0"/>
          </a:p>
        </p:txBody>
      </p:sp>
      <p:pic>
        <p:nvPicPr>
          <p:cNvPr id="3076" name="Picture 4" descr="SMCSB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00"/>
            <a:ext cx="32400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939925"/>
          </a:xfrm>
        </p:spPr>
        <p:txBody>
          <a:bodyPr/>
          <a:lstStyle/>
          <a:p>
            <a:pPr eaLnBrk="1" hangingPunct="1"/>
            <a:r>
              <a:rPr lang="ru-RU" altLang="sr-Latn-RS" sz="4000" smtClean="0"/>
              <a:t>Основные принципы работы</a:t>
            </a:r>
            <a:r>
              <a:rPr lang="hr-HR" altLang="sr-Latn-RS" sz="4000" smtClean="0"/>
              <a:t> </a:t>
            </a:r>
            <a:r>
              <a:rPr lang="ru-RU" altLang="sr-Latn-RS" sz="4000" smtClean="0"/>
              <a:t>Клубов</a:t>
            </a:r>
            <a:r>
              <a:rPr lang="hr-HR" altLang="sr-Latn-RS" sz="4000" smtClean="0"/>
              <a:t> </a:t>
            </a:r>
            <a:r>
              <a:rPr lang="ru-RU" altLang="sr-Latn-RS" sz="4000" smtClean="0"/>
              <a:t>леченых алкоголиков</a:t>
            </a:r>
            <a:endParaRPr lang="hr-HR" altLang="sr-Latn-R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7773987" cy="42560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В терапии </a:t>
            </a:r>
            <a:r>
              <a:rPr lang="ru-RU" sz="2400" dirty="0" smtClean="0"/>
              <a:t>зависимости лекарства являются вспомогательным лечебным средством</a:t>
            </a: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sr-Latn-RS" sz="2400" dirty="0" smtClean="0"/>
              <a:t>Основной принцип лечения больных алкоголизмом состоит в установлении ЧЕЛОВЕЧЕСКИХ ВЗАИМООТНОШЕНИЙ</a:t>
            </a: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sr-Latn-RS" sz="2400" dirty="0" smtClean="0"/>
              <a:t>Лечение зависимости - это установление правильных отношений прошедших лечение больных алкоголизмом друг с другом, налаживание отношений между алкоголиком и  членами его семьи, а также сотрудничество больного алкоголизмом со своим врачом или терапевтом</a:t>
            </a: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/>
              <a:t>Этот подход </a:t>
            </a:r>
            <a:r>
              <a:rPr lang="ru-RU" sz="2400" dirty="0" smtClean="0"/>
              <a:t>является наилучшим по экономико-организационным причинам </a:t>
            </a:r>
            <a:r>
              <a:rPr lang="ru-RU" sz="2400" smtClean="0"/>
              <a:t>и доказательно </a:t>
            </a:r>
            <a:r>
              <a:rPr lang="ru-RU" sz="2400" dirty="0" smtClean="0"/>
              <a:t>имеет отличные результаты </a:t>
            </a:r>
            <a:r>
              <a:rPr lang="ru-RU" sz="2400" dirty="0"/>
              <a:t>в лечении </a:t>
            </a:r>
            <a:r>
              <a:rPr lang="ru-RU" sz="2400" dirty="0" smtClean="0"/>
              <a:t>алкоголиков</a:t>
            </a: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/>
            <a:r>
              <a:rPr lang="ru-RU" altLang="sr-Latn-RS" smtClean="0"/>
              <a:t>Фармакотерапия</a:t>
            </a:r>
            <a:endParaRPr lang="hr-HR" altLang="sr-Latn-R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sr-Latn-RS" sz="2000" smtClean="0">
                <a:cs typeface="Times New Roman" charset="0"/>
              </a:rPr>
              <a:t>Детоксикационная процедура (витамины группы </a:t>
            </a:r>
            <a:r>
              <a:rPr lang="hr-HR" altLang="sr-Latn-RS" sz="2000" smtClean="0">
                <a:cs typeface="Times New Roman" charset="0"/>
              </a:rPr>
              <a:t>B)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Дисульфирам (</a:t>
            </a:r>
            <a:r>
              <a:rPr lang="hr-HR" altLang="ru-RU" sz="2000" smtClean="0"/>
              <a:t>tetraetiltiuramdisulfid)</a:t>
            </a:r>
            <a:r>
              <a:rPr lang="ru-RU" altLang="ru-RU" sz="2000" smtClean="0"/>
              <a:t> </a:t>
            </a:r>
            <a:r>
              <a:rPr lang="hr-HR" altLang="ru-RU" sz="2000" smtClean="0"/>
              <a:t>- </a:t>
            </a:r>
            <a:r>
              <a:rPr lang="ru-RU" altLang="ru-RU" sz="2000" smtClean="0"/>
              <a:t>антабус, </a:t>
            </a:r>
            <a:r>
              <a:rPr lang="hr-HR" altLang="ru-RU" sz="2000" smtClean="0"/>
              <a:t>tetidis, aversan,</a:t>
            </a:r>
            <a:r>
              <a:rPr lang="ru-RU" altLang="ru-RU" sz="2000" smtClean="0"/>
              <a:t> эспераль, </a:t>
            </a:r>
            <a:r>
              <a:rPr lang="hr-HR" altLang="ru-RU" sz="2000" smtClean="0"/>
              <a:t>abstynil</a:t>
            </a:r>
            <a:r>
              <a:rPr lang="ru-RU" altLang="ru-RU" sz="2000" smtClean="0"/>
              <a:t>, </a:t>
            </a:r>
            <a:r>
              <a:rPr lang="hr-HR" altLang="ru-RU" sz="2000" smtClean="0"/>
              <a:t>antiethyl</a:t>
            </a:r>
            <a:r>
              <a:rPr lang="hr-HR" altLang="sr-Latn-RS" sz="2000" smtClean="0">
                <a:cs typeface="Times New Roman" charset="0"/>
              </a:rPr>
              <a:t>disulfiram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000" smtClean="0"/>
              <a:t>	</a:t>
            </a:r>
            <a:r>
              <a:rPr lang="ru-RU" altLang="sr-Latn-RS" sz="2000" smtClean="0"/>
              <a:t>дозировка</a:t>
            </a:r>
            <a:r>
              <a:rPr lang="hr-HR" altLang="sr-Latn-RS" sz="2000" smtClean="0">
                <a:cs typeface="Times New Roman" charset="0"/>
              </a:rPr>
              <a:t>: 25</a:t>
            </a:r>
            <a:r>
              <a:rPr lang="hr-HR" altLang="sr-Latn-RS" sz="2000" smtClean="0"/>
              <a:t>0</a:t>
            </a:r>
            <a:r>
              <a:rPr lang="hr-HR" altLang="sr-Latn-RS" sz="2000" smtClean="0">
                <a:cs typeface="Times New Roman" charset="0"/>
              </a:rPr>
              <a:t>-500 </a:t>
            </a:r>
            <a:r>
              <a:rPr lang="ru-RU" altLang="sr-Latn-RS" sz="2000" smtClean="0">
                <a:cs typeface="Times New Roman" charset="0"/>
              </a:rPr>
              <a:t>мг</a:t>
            </a:r>
            <a:r>
              <a:rPr lang="hr-HR" altLang="sr-Latn-RS" sz="2000" smtClean="0">
                <a:cs typeface="Times New Roman" charset="0"/>
              </a:rPr>
              <a:t> </a:t>
            </a:r>
            <a:r>
              <a:rPr lang="ru-RU" altLang="sr-Latn-RS" sz="2000" smtClean="0">
                <a:cs typeface="Times New Roman" charset="0"/>
              </a:rPr>
              <a:t>в сутки в течение от полугода до года с </a:t>
            </a:r>
            <a:r>
              <a:rPr lang="hr-HR" altLang="sr-Latn-RS" sz="2000" smtClean="0">
                <a:cs typeface="Times New Roman" charset="0"/>
              </a:rPr>
              <a:t> </a:t>
            </a:r>
            <a:r>
              <a:rPr lang="ru-RU" altLang="sr-Latn-RS" sz="2000" smtClean="0">
                <a:cs typeface="Times New Roman" charset="0"/>
              </a:rPr>
              <a:t>необходимостью </a:t>
            </a:r>
            <a:r>
              <a:rPr lang="ru-RU" altLang="ru-RU" sz="2000" smtClean="0"/>
              <a:t>регулярного контроля гепатограммы,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000" smtClean="0"/>
              <a:t>     </a:t>
            </a:r>
            <a:r>
              <a:rPr lang="ru-RU" altLang="sr-Latn-RS" sz="2000" smtClean="0"/>
              <a:t>требуется </a:t>
            </a:r>
            <a:r>
              <a:rPr lang="ru-RU" altLang="ru-RU" sz="2000" smtClean="0"/>
              <a:t>ознакомить пациента с способом действия препарата (опасность дисульфирамовой реакции)</a:t>
            </a:r>
            <a:endParaRPr lang="hr-HR" altLang="sr-Latn-RS" sz="2000" smtClean="0"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sr-Latn-RS" sz="2000" smtClean="0">
                <a:cs typeface="Times New Roman" charset="0"/>
              </a:rPr>
              <a:t>Средства которые уменьшают влечение к алкоголю:</a:t>
            </a:r>
            <a:r>
              <a:rPr lang="hr-HR" altLang="sr-Latn-RS" sz="2000" smtClean="0">
                <a:cs typeface="Times New Roman" charset="0"/>
              </a:rPr>
              <a:t> naltrekson (ReVia)</a:t>
            </a:r>
            <a:r>
              <a:rPr lang="ru-RU" altLang="sr-Latn-RS" sz="2000" smtClean="0">
                <a:cs typeface="Times New Roman" charset="0"/>
              </a:rPr>
              <a:t>,</a:t>
            </a:r>
            <a:r>
              <a:rPr lang="hr-HR" altLang="sr-Latn-RS" sz="2000" smtClean="0">
                <a:cs typeface="Times New Roman" charset="0"/>
              </a:rPr>
              <a:t> </a:t>
            </a:r>
            <a:r>
              <a:rPr lang="ru-RU" altLang="sr-Latn-RS" sz="2000" smtClean="0">
                <a:cs typeface="Times New Roman" charset="0"/>
              </a:rPr>
              <a:t>дозировка</a:t>
            </a:r>
            <a:r>
              <a:rPr lang="hr-HR" altLang="sr-Latn-RS" sz="2000" smtClean="0"/>
              <a:t> </a:t>
            </a:r>
            <a:r>
              <a:rPr lang="hr-HR" altLang="sr-Latn-RS" sz="2000" smtClean="0">
                <a:cs typeface="Times New Roman" charset="0"/>
              </a:rPr>
              <a:t>50-100 </a:t>
            </a:r>
            <a:r>
              <a:rPr lang="ru-RU" altLang="sr-Latn-RS" sz="2000" smtClean="0">
                <a:cs typeface="Times New Roman" charset="0"/>
              </a:rPr>
              <a:t>мг</a:t>
            </a:r>
            <a:endParaRPr lang="hr-HR" altLang="sr-Latn-RS" sz="2000" smtClean="0"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r-HR" altLang="sr-Latn-RS" sz="2000" smtClean="0"/>
              <a:t>	</a:t>
            </a:r>
            <a:r>
              <a:rPr lang="hr-HR" altLang="sr-Latn-RS" sz="2000" smtClean="0">
                <a:cs typeface="Times New Roman" charset="0"/>
              </a:rPr>
              <a:t>akamprosat </a:t>
            </a:r>
            <a:r>
              <a:rPr lang="hr-HR" altLang="sr-Latn-RS" sz="2000" smtClean="0"/>
              <a:t> </a:t>
            </a:r>
            <a:r>
              <a:rPr lang="hr-HR" altLang="sr-Latn-RS" sz="2000" smtClean="0">
                <a:cs typeface="Times New Roman" charset="0"/>
              </a:rPr>
              <a:t>(Campral) </a:t>
            </a:r>
            <a:r>
              <a:rPr lang="ru-RU" altLang="sr-Latn-RS" sz="2000" smtClean="0">
                <a:cs typeface="Times New Roman" charset="0"/>
              </a:rPr>
              <a:t>дозировка</a:t>
            </a:r>
            <a:r>
              <a:rPr lang="hr-HR" altLang="sr-Latn-RS" sz="2000" smtClean="0">
                <a:cs typeface="Times New Roman" charset="0"/>
              </a:rPr>
              <a:t>:1300-2000 </a:t>
            </a:r>
            <a:r>
              <a:rPr lang="ru-RU" altLang="sr-Latn-RS" sz="2000" smtClean="0">
                <a:cs typeface="Times New Roman" charset="0"/>
              </a:rPr>
              <a:t>мг</a:t>
            </a:r>
            <a:endParaRPr lang="hr-HR" altLang="sr-Latn-RS" sz="2000" smtClean="0">
              <a:cs typeface="Times New Roman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/>
              <a:t>седативные средства и антидепрессанты: бензодиазепины (диазепам), дозировка: 5-10 мг 3-4 в день с постепенным снижением дозы</a:t>
            </a:r>
            <a:r>
              <a:rPr lang="hr-HR" altLang="sr-Latn-RS" sz="2000" smtClean="0">
                <a:cs typeface="Times New Roman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/>
              <a:t>Антидепрессанты: СИОЗС, также tianeptin, trazodon (меньше побочных эффектов)</a:t>
            </a:r>
            <a:endParaRPr lang="hr-HR" altLang="sr-Latn-RS" sz="2000" smtClean="0">
              <a:cs typeface="Times New Roman" charset="0"/>
            </a:endParaRP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6875"/>
            <a:ext cx="7772400" cy="1568450"/>
          </a:xfrm>
        </p:spPr>
        <p:txBody>
          <a:bodyPr/>
          <a:lstStyle/>
          <a:p>
            <a:pPr eaLnBrk="1" hangingPunct="1"/>
            <a:r>
              <a:rPr lang="ru-RU" altLang="sr-Latn-RS" sz="3200" smtClean="0"/>
              <a:t>Основные принципы работы Хорватского союза клубов леченых алкоголиков</a:t>
            </a:r>
            <a:endParaRPr lang="hr-HR" altLang="sr-Latn-RS" sz="32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24862" cy="467995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altLang="sr-Latn-RS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altLang="sr-Latn-RS" sz="19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Хорватский союз клубов леченых алкоголиков </a:t>
            </a:r>
            <a:r>
              <a:rPr lang="hr-HR" altLang="sr-Latn-RS" sz="1900" dirty="0" smtClean="0"/>
              <a:t>–</a:t>
            </a:r>
            <a:r>
              <a:rPr lang="ru-RU" altLang="sr-Latn-RS" sz="1900" dirty="0" smtClean="0"/>
              <a:t> основной координационный  орган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Включает в себя более </a:t>
            </a:r>
            <a:r>
              <a:rPr lang="hr-HR" altLang="sr-Latn-RS" sz="1900" dirty="0" smtClean="0"/>
              <a:t>200 </a:t>
            </a:r>
            <a:r>
              <a:rPr lang="ru-RU" altLang="sr-Latn-RS" sz="1900" dirty="0" smtClean="0"/>
              <a:t>клубов по всей Хорватии</a:t>
            </a:r>
            <a:r>
              <a:rPr lang="hr-HR" altLang="sr-Latn-RS" sz="1900" dirty="0" smtClean="0"/>
              <a:t>, 78 </a:t>
            </a:r>
            <a:r>
              <a:rPr lang="ru-RU" altLang="sr-Latn-RS" sz="1900" dirty="0" smtClean="0"/>
              <a:t>клубов в столице - городе Загребе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Самая большая ассоциация в области социальной медицины и психиатрии в обществе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Максимальное число участников клуба составляет </a:t>
            </a:r>
            <a:r>
              <a:rPr lang="hr-HR" altLang="sr-Latn-RS" sz="1900" dirty="0" smtClean="0"/>
              <a:t>12 </a:t>
            </a:r>
            <a:r>
              <a:rPr lang="ru-RU" altLang="sr-Latn-RS" sz="1900" dirty="0" smtClean="0"/>
              <a:t>семьей </a:t>
            </a:r>
            <a:r>
              <a:rPr lang="hr-HR" altLang="sr-Latn-RS" sz="1900" dirty="0" smtClean="0"/>
              <a:t>–</a:t>
            </a:r>
            <a:r>
              <a:rPr lang="ru-RU" altLang="sr-Latn-RS" sz="1900" dirty="0" smtClean="0"/>
              <a:t> с приходом в клуб </a:t>
            </a:r>
            <a:r>
              <a:rPr lang="hr-HR" altLang="sr-Latn-RS" sz="1900" dirty="0" smtClean="0"/>
              <a:t>13</a:t>
            </a:r>
            <a:r>
              <a:rPr lang="ru-RU" altLang="sr-Latn-RS" sz="1900" dirty="0" smtClean="0"/>
              <a:t>-го</a:t>
            </a:r>
            <a:r>
              <a:rPr lang="hr-HR" altLang="sr-Latn-RS" sz="1900" dirty="0" smtClean="0"/>
              <a:t> </a:t>
            </a:r>
            <a:r>
              <a:rPr lang="ru-RU" altLang="sr-Latn-RS" sz="1900" dirty="0" smtClean="0"/>
              <a:t>члена он должен разделиться на 2 новых клуба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Встреча на клубе имеет продолжительность от </a:t>
            </a:r>
            <a:r>
              <a:rPr lang="hr-HR" altLang="sr-Latn-RS" sz="1900" dirty="0" smtClean="0"/>
              <a:t>45 </a:t>
            </a:r>
            <a:r>
              <a:rPr lang="ru-RU" altLang="sr-Latn-RS" sz="1900" dirty="0" smtClean="0"/>
              <a:t>мин до</a:t>
            </a:r>
            <a:r>
              <a:rPr lang="hr-HR" altLang="sr-Latn-RS" sz="1900" dirty="0" smtClean="0"/>
              <a:t> 1</a:t>
            </a:r>
            <a:r>
              <a:rPr lang="ru-RU" altLang="sr-Latn-RS" sz="1900" dirty="0"/>
              <a:t>,</a:t>
            </a:r>
            <a:r>
              <a:rPr lang="hr-HR" altLang="sr-Latn-RS" sz="1900" dirty="0" smtClean="0"/>
              <a:t>5 </a:t>
            </a:r>
            <a:r>
              <a:rPr lang="ru-RU" altLang="sr-Latn-RS" sz="1900" dirty="0" smtClean="0"/>
              <a:t>часов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sr-Latn-RS" sz="1900" dirty="0" smtClean="0"/>
              <a:t>ХСКЛА ставит задачу не управлять</a:t>
            </a:r>
            <a:r>
              <a:rPr lang="hr-HR" altLang="sr-Latn-RS" sz="1900" dirty="0" smtClean="0"/>
              <a:t> </a:t>
            </a:r>
            <a:r>
              <a:rPr lang="ru-RU" altLang="sr-Latn-RS" sz="1900" dirty="0" smtClean="0"/>
              <a:t>клубами, а оказывать им помощь 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dirty="0"/>
              <a:t>Клуб ведет профессиональный </a:t>
            </a:r>
            <a:r>
              <a:rPr lang="ru-RU" sz="1900" dirty="0" smtClean="0"/>
              <a:t>психотерапевт, не имеющий алкогольной зависимости, получивший специальное образование в области работы </a:t>
            </a:r>
            <a:r>
              <a:rPr lang="ru-RU" sz="1900" dirty="0"/>
              <a:t>с группой </a:t>
            </a:r>
            <a:r>
              <a:rPr lang="ru-RU" sz="1900" dirty="0" smtClean="0"/>
              <a:t>алкоголиков, находящихся в излечении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dirty="0" smtClean="0"/>
              <a:t>Воздерживающиеся от употребления алкоголя объединяются </a:t>
            </a:r>
            <a:r>
              <a:rPr lang="ru-RU" sz="1900" dirty="0"/>
              <a:t>в клубы, а клубы </a:t>
            </a:r>
            <a:r>
              <a:rPr lang="ru-RU" sz="1900" dirty="0" smtClean="0"/>
              <a:t>- в Союз клубов </a:t>
            </a:r>
            <a:endParaRPr lang="hr-HR" altLang="sr-Latn-RS" sz="19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1900" dirty="0"/>
              <a:t>Ответственность за распространение </a:t>
            </a:r>
            <a:r>
              <a:rPr lang="ru-RU" sz="1900" dirty="0" smtClean="0"/>
              <a:t>идей трезвости лежит  на Клубах, </a:t>
            </a:r>
            <a:r>
              <a:rPr lang="ru-RU" sz="1900" dirty="0"/>
              <a:t>а </a:t>
            </a:r>
            <a:r>
              <a:rPr lang="ru-RU" sz="1900" dirty="0" smtClean="0"/>
              <a:t>Союз является только форумом, благодаря  которому эти идеи оказываются озвученными на </a:t>
            </a:r>
            <a:r>
              <a:rPr lang="ru-RU" sz="1900" dirty="0"/>
              <a:t>национальном </a:t>
            </a:r>
            <a:r>
              <a:rPr lang="ru-RU" sz="1900" dirty="0" smtClean="0"/>
              <a:t>уровне</a:t>
            </a:r>
            <a:endParaRPr lang="hr-HR" altLang="sr-Latn-RS" sz="1900" dirty="0" smtClean="0"/>
          </a:p>
          <a:p>
            <a:pPr eaLnBrk="1" hangingPunct="1">
              <a:defRPr/>
            </a:pPr>
            <a:endParaRPr lang="hr-HR" altLang="sr-Latn-R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939925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HSKLA</a:t>
            </a:r>
            <a:r>
              <a:rPr lang="ru-RU" altLang="sr-Latn-RS" sz="4000" smtClean="0"/>
              <a:t> / Хорватский союз клубов лечивщихся алкоголиков</a:t>
            </a:r>
            <a:endParaRPr lang="hr-HR" altLang="sr-Latn-R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altLang="sr-Latn-RS" dirty="0" smtClean="0">
              <a:hlinkClick r:id="rId2"/>
            </a:endParaRPr>
          </a:p>
          <a:p>
            <a:pPr eaLnBrk="1" hangingPunct="1">
              <a:defRPr/>
            </a:pPr>
            <a:r>
              <a:rPr lang="hr-HR" altLang="sr-Latn-RS" dirty="0" smtClean="0">
                <a:hlinkClick r:id="rId2"/>
              </a:rPr>
              <a:t>www.hskla.hr</a:t>
            </a:r>
            <a:endParaRPr lang="hr-HR" altLang="sr-Latn-RS" dirty="0" smtClean="0"/>
          </a:p>
          <a:p>
            <a:pPr marL="0" indent="0" eaLnBrk="1" hangingPunct="1">
              <a:buFontTx/>
              <a:buNone/>
              <a:defRPr/>
            </a:pPr>
            <a:endParaRPr lang="hr-HR" altLang="sr-Latn-RS" dirty="0" smtClean="0"/>
          </a:p>
          <a:p>
            <a:pPr eaLnBrk="1" hangingPunct="1">
              <a:buFontTx/>
              <a:buNone/>
              <a:defRPr/>
            </a:pPr>
            <a:r>
              <a:rPr lang="ru-RU" altLang="sr-Latn-RS" sz="3600" dirty="0" smtClean="0"/>
              <a:t>Спасибо за внимание</a:t>
            </a:r>
            <a:endParaRPr lang="hr-HR" altLang="sr-Latn-RS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27088"/>
            <a:ext cx="7772400" cy="708025"/>
          </a:xfrm>
        </p:spPr>
        <p:txBody>
          <a:bodyPr/>
          <a:lstStyle/>
          <a:p>
            <a:pPr eaLnBrk="1" hangingPunct="1"/>
            <a:r>
              <a:rPr lang="ru-RU" altLang="sr-Latn-RS" sz="4000" smtClean="0"/>
              <a:t>Проф</a:t>
            </a:r>
            <a:r>
              <a:rPr lang="hr-HR" altLang="sr-Latn-RS" sz="4000" smtClean="0"/>
              <a:t>. </a:t>
            </a:r>
            <a:r>
              <a:rPr lang="ru-RU" altLang="sr-Latn-RS" sz="4000" smtClean="0"/>
              <a:t>Владимир Худолин</a:t>
            </a:r>
            <a:endParaRPr lang="hr-HR" altLang="sr-Latn-RS" sz="4000" smtClean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85800" y="2057400"/>
          <a:ext cx="38084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kument" r:id="rId3" imgW="3808476" imgH="4114800" progId="Word.Document.8">
                  <p:embed/>
                </p:oleObj>
              </mc:Choice>
              <mc:Fallback>
                <p:oleObj name="Dokument" r:id="rId3" imgW="3808476" imgH="4114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3808413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2057400"/>
            <a:ext cx="5018088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sr-Latn-RS" sz="2400" dirty="0" smtClean="0"/>
              <a:t>Владимир</a:t>
            </a:r>
            <a:r>
              <a:rPr lang="hr-HR" altLang="sr-Latn-RS" sz="2400" dirty="0" smtClean="0"/>
              <a:t> </a:t>
            </a:r>
            <a:r>
              <a:rPr lang="ru-RU" altLang="sr-Latn-RS" sz="2400" dirty="0" smtClean="0"/>
              <a:t>Худолин</a:t>
            </a:r>
            <a:r>
              <a:rPr lang="hr-HR" altLang="sr-Latn-RS" sz="2400" dirty="0" smtClean="0"/>
              <a:t>  (1964)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altLang="sr-Latn-RS" sz="2400" dirty="0" smtClean="0"/>
              <a:t>Программа, основанная на принципах терапевтического сообщества (в соответствии с концепцией Максвелла Джонса и опытом АА), была приспособлена к условиям атеистического социалистического общества. В программу был добавлен семейный подход и участие профессионального специалиста. В результате была создана программа, превосходящая по эффективности оригинал.</a:t>
            </a:r>
            <a:endParaRPr lang="hr-HR" altLang="sr-Latn-R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dirty="0" smtClean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133600" y="3505200"/>
          <a:ext cx="647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ackage" r:id="rId5" imgW="651753" imgH="486383" progId="Package">
                  <p:embed/>
                </p:oleObj>
              </mc:Choice>
              <mc:Fallback>
                <p:oleObj name="Package" r:id="rId5" imgW="651753" imgH="486383" progId="Packag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6477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85800" y="2209800"/>
          <a:ext cx="2514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Fotografija Photo Editora" r:id="rId7" imgW="1267002" imgH="1181265" progId="MSPhotoEd.3">
                  <p:embed/>
                </p:oleObj>
              </mc:Choice>
              <mc:Fallback>
                <p:oleObj name="Fotografija Photo Editora" r:id="rId7" imgW="1267002" imgH="1181265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2514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939925"/>
          </a:xfrm>
        </p:spPr>
        <p:txBody>
          <a:bodyPr/>
          <a:lstStyle/>
          <a:p>
            <a:pPr eaLnBrk="1" hangingPunct="1"/>
            <a:r>
              <a:rPr lang="ru-RU" altLang="sr-Latn-RS" sz="4000" smtClean="0"/>
              <a:t>Эпидемиологические данные и ситуация по алкоголизму в Хорватии</a:t>
            </a:r>
            <a:endParaRPr lang="hr-HR" altLang="sr-Latn-R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6% </a:t>
            </a:r>
            <a:r>
              <a:rPr lang="ru-RU" altLang="sr-Latn-RS" dirty="0" smtClean="0">
                <a:latin typeface="Arial Narrow" pitchFamily="34" charset="0"/>
              </a:rPr>
              <a:t>страдающих алкоголизмом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15% </a:t>
            </a:r>
            <a:r>
              <a:rPr lang="ru-RU" altLang="sr-Latn-RS" dirty="0" smtClean="0">
                <a:latin typeface="Arial Narrow" pitchFamily="34" charset="0"/>
              </a:rPr>
              <a:t>больных старше</a:t>
            </a:r>
            <a:r>
              <a:rPr lang="hr-HR" altLang="sr-Latn-RS" dirty="0" smtClean="0">
                <a:latin typeface="Arial Narrow" pitchFamily="34" charset="0"/>
              </a:rPr>
              <a:t> 21 </a:t>
            </a:r>
            <a:r>
              <a:rPr lang="ru-RU" altLang="sr-Latn-RS" dirty="0" smtClean="0">
                <a:latin typeface="Arial Narrow" pitchFamily="34" charset="0"/>
              </a:rPr>
              <a:t>года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15% </a:t>
            </a:r>
            <a:r>
              <a:rPr lang="ru-RU" altLang="sr-Latn-RS" dirty="0" smtClean="0">
                <a:latin typeface="Arial Narrow" pitchFamily="34" charset="0"/>
              </a:rPr>
              <a:t>чрезмерных потребителей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240.000 </a:t>
            </a:r>
            <a:r>
              <a:rPr lang="ru-RU" altLang="sr-Latn-RS" dirty="0" smtClean="0">
                <a:latin typeface="Arial Narrow" pitchFamily="34" charset="0"/>
              </a:rPr>
              <a:t>больных алкоголизмом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7.500 </a:t>
            </a:r>
            <a:r>
              <a:rPr lang="ru-RU" altLang="sr-Latn-RS" dirty="0" smtClean="0">
                <a:latin typeface="Arial Narrow" pitchFamily="34" charset="0"/>
              </a:rPr>
              <a:t>ежегодно проходят стационарное</a:t>
            </a:r>
            <a:r>
              <a:rPr lang="hr-HR" altLang="sr-Latn-RS" dirty="0" smtClean="0">
                <a:latin typeface="Arial Narrow" pitchFamily="34" charset="0"/>
              </a:rPr>
              <a:t> </a:t>
            </a:r>
            <a:r>
              <a:rPr lang="ru-RU" altLang="sr-Latn-RS" dirty="0" smtClean="0">
                <a:latin typeface="Arial Narrow" pitchFamily="34" charset="0"/>
              </a:rPr>
              <a:t>лечение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17.000 </a:t>
            </a:r>
            <a:r>
              <a:rPr lang="ru-RU" altLang="sr-Latn-RS" dirty="0" smtClean="0">
                <a:latin typeface="Arial Narrow" pitchFamily="34" charset="0"/>
              </a:rPr>
              <a:t>посещают больничные учреждения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hr-HR" altLang="sr-Latn-RS" dirty="0" smtClean="0">
                <a:latin typeface="Arial Narrow" pitchFamily="34" charset="0"/>
              </a:rPr>
              <a:t>17% </a:t>
            </a:r>
            <a:r>
              <a:rPr lang="ru-RU" altLang="sr-Latn-RS" dirty="0" smtClean="0">
                <a:latin typeface="Arial Narrow" pitchFamily="34" charset="0"/>
              </a:rPr>
              <a:t>направляются на комиссии по оценке инвалидности</a:t>
            </a:r>
            <a:endParaRPr lang="hr-HR" altLang="sr-Latn-RS" dirty="0" smtClean="0">
              <a:latin typeface="Arial Narrow" pitchFamily="34" charset="0"/>
            </a:endParaRPr>
          </a:p>
          <a:p>
            <a:pPr eaLnBrk="1" hangingPunct="1">
              <a:defRPr/>
            </a:pPr>
            <a:endParaRPr lang="hr-HR" altLang="sr-Latn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3213"/>
            <a:ext cx="7772400" cy="1755775"/>
          </a:xfrm>
        </p:spPr>
        <p:txBody>
          <a:bodyPr/>
          <a:lstStyle/>
          <a:p>
            <a:pPr eaLnBrk="1" hangingPunct="1"/>
            <a:r>
              <a:rPr lang="ru-RU" altLang="sr-Latn-RS" sz="3600" smtClean="0">
                <a:cs typeface="Times New Roman" charset="0"/>
              </a:rPr>
              <a:t>Основные принципы лечения алкогольной зависимости</a:t>
            </a:r>
            <a:endParaRPr lang="hr-HR" altLang="sr-Latn-RS" sz="3600" smtClean="0">
              <a:cs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645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sr-Latn-RS" sz="2400" smtClean="0">
                <a:cs typeface="Times New Roman" charset="0"/>
              </a:rPr>
              <a:t>Целью лечения является достижение постоянного воздержания от алкоголя и изменение образа жизни, сохранение постоянного воздержания и принятие нового образа жизни.</a:t>
            </a:r>
            <a:endParaRPr lang="hr-HR" altLang="sr-Latn-RS" sz="2400" smtClean="0"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sr-Latn-RS" sz="2400" smtClean="0">
                <a:cs typeface="Times New Roman" charset="0"/>
              </a:rPr>
              <a:t>Включение семьи в лечение</a:t>
            </a:r>
            <a:endParaRPr lang="hr-HR" altLang="sr-Latn-RS" sz="2400" smtClean="0"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sr-Latn-RS" sz="2400" smtClean="0">
                <a:cs typeface="Times New Roman" charset="0"/>
              </a:rPr>
              <a:t>Создание так называемой </a:t>
            </a:r>
            <a:r>
              <a:rPr lang="hr-HR" altLang="sr-Latn-RS" sz="2400" smtClean="0">
                <a:cs typeface="Times New Roman" charset="0"/>
              </a:rPr>
              <a:t>«</a:t>
            </a:r>
            <a:r>
              <a:rPr lang="ru-RU" altLang="sr-Latn-RS" sz="2400" smtClean="0">
                <a:cs typeface="Times New Roman" charset="0"/>
              </a:rPr>
              <a:t>сети поддержки</a:t>
            </a:r>
            <a:r>
              <a:rPr lang="hr-HR" altLang="sr-Latn-RS" sz="2400" smtClean="0">
                <a:cs typeface="Times New Roman" charset="0"/>
              </a:rPr>
              <a:t>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sr-Latn-RS" sz="2400" smtClean="0">
                <a:cs typeface="Times New Roman" charset="0"/>
              </a:rPr>
              <a:t>Коррекция пассивности пациента во время лечения</a:t>
            </a:r>
            <a:endParaRPr lang="hr-HR" altLang="sr-Latn-RS" sz="2400" smtClean="0"/>
          </a:p>
          <a:p>
            <a:pPr eaLnBrk="1" hangingPunct="1">
              <a:lnSpc>
                <a:spcPct val="80000"/>
              </a:lnSpc>
            </a:pPr>
            <a:r>
              <a:rPr lang="ru-RU" altLang="sr-Latn-RS" sz="2400" smtClean="0">
                <a:cs typeface="Times New Roman" charset="0"/>
              </a:rPr>
              <a:t>Конфронтация с реальностью (потеря работы, наличие проблем со здоровьем, семейные проблемы - развод</a:t>
            </a:r>
            <a:r>
              <a:rPr lang="hr-HR" altLang="sr-Latn-RS" sz="2400" smtClean="0"/>
              <a:t>)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447800"/>
          </a:xfrm>
        </p:spPr>
        <p:txBody>
          <a:bodyPr/>
          <a:lstStyle/>
          <a:p>
            <a:pPr eaLnBrk="1" hangingPunct="1"/>
            <a:r>
              <a:rPr lang="ru-RU" altLang="sr-Latn-RS" smtClean="0"/>
              <a:t>Многомерная проблема</a:t>
            </a:r>
            <a:endParaRPr lang="hr-HR" altLang="sr-Latn-RS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645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r-HR" altLang="sr-Latn-RS" sz="2800" dirty="0" smtClean="0"/>
              <a:t>“</a:t>
            </a:r>
            <a:r>
              <a:rPr lang="ru-RU" altLang="sr-Latn-RS" sz="2800" dirty="0" smtClean="0"/>
              <a:t>Чистый алкоголизм</a:t>
            </a:r>
            <a:r>
              <a:rPr lang="hr-HR" altLang="sr-Latn-RS" sz="2800" dirty="0" smtClean="0"/>
              <a:t>”</a:t>
            </a:r>
          </a:p>
          <a:p>
            <a:pPr eaLnBrk="1" hangingPunct="1">
              <a:defRPr/>
            </a:pPr>
            <a:r>
              <a:rPr lang="ru-RU" altLang="sr-Latn-RS" sz="2800" dirty="0" smtClean="0"/>
              <a:t>Алкоголизм чаще всего </a:t>
            </a:r>
            <a:r>
              <a:rPr lang="ru-RU" altLang="sr-Latn-RS" sz="2800" dirty="0" err="1" smtClean="0"/>
              <a:t>коморбиден</a:t>
            </a:r>
            <a:r>
              <a:rPr lang="ru-RU" altLang="sr-Latn-RS" sz="2800" dirty="0" smtClean="0"/>
              <a:t> большому количеству других расстройств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/>
              <a:t>Параллельный прием других психоактивных </a:t>
            </a:r>
            <a:r>
              <a:rPr lang="ru-RU" sz="2800" dirty="0" smtClean="0"/>
              <a:t>веществ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Психические проблемы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 smtClean="0"/>
              <a:t>Соматические расстройства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/>
              <a:t>Расстройства поведения (агрессивное, </a:t>
            </a:r>
            <a:r>
              <a:rPr lang="ru-RU" sz="2800" dirty="0" smtClean="0"/>
              <a:t>aсоциальное, антисоциальное, рискованное, скид-роу)</a:t>
            </a:r>
            <a:endParaRPr lang="hr-HR" altLang="sr-Latn-RS" sz="2800" dirty="0" smtClean="0"/>
          </a:p>
          <a:p>
            <a:pPr eaLnBrk="1" hangingPunct="1">
              <a:defRPr/>
            </a:pPr>
            <a:endParaRPr lang="hr-HR" altLang="sr-Latn-R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96925"/>
            <a:ext cx="7772400" cy="768350"/>
          </a:xfrm>
        </p:spPr>
        <p:txBody>
          <a:bodyPr/>
          <a:lstStyle/>
          <a:p>
            <a:pPr eaLnBrk="1" hangingPunct="1"/>
            <a:r>
              <a:rPr lang="ru-RU" altLang="sr-Latn-RS" smtClean="0"/>
              <a:t>Программы лечения</a:t>
            </a:r>
            <a:endParaRPr lang="hr-HR" altLang="sr-Latn-R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ru-RU" altLang="sr-Latn-RS" sz="2800" dirty="0" smtClean="0"/>
              <a:t>Стационарное лечение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 smtClean="0"/>
              <a:t>Дневной стационар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 smtClean="0"/>
              <a:t>Уикенд стационар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 smtClean="0"/>
              <a:t>Семейная амбуляторная</a:t>
            </a:r>
            <a:r>
              <a:rPr lang="hr-HR" sz="2800" dirty="0" smtClean="0"/>
              <a:t> </a:t>
            </a:r>
            <a:r>
              <a:rPr lang="ru-RU" sz="2800" dirty="0" smtClean="0"/>
              <a:t>терапия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Амбуляторное лечение и сопровождение</a:t>
            </a:r>
            <a:r>
              <a:rPr lang="hr-HR" altLang="sr-Latn-RS" sz="2800" dirty="0" smtClean="0"/>
              <a:t>, </a:t>
            </a:r>
            <a:r>
              <a:rPr lang="ru-RU" altLang="sr-Latn-RS" sz="2800" dirty="0" smtClean="0"/>
              <a:t>триаж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sz="2800" dirty="0" smtClean="0"/>
              <a:t>Консультативно-контактная психиатрия </a:t>
            </a:r>
            <a:r>
              <a:rPr lang="ru-RU" altLang="sr-Latn-RS" sz="2800" dirty="0" smtClean="0"/>
              <a:t> (связь психиатрии)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Клубы лечившихся алкоголиков</a:t>
            </a:r>
            <a:endParaRPr lang="hr-HR" altLang="sr-Latn-RS" sz="2800" dirty="0" smtClean="0"/>
          </a:p>
          <a:p>
            <a:pPr eaLnBrk="1" hangingPunct="1">
              <a:defRPr/>
            </a:pPr>
            <a:endParaRPr lang="hr-HR" altLang="sr-Latn-R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9113"/>
            <a:ext cx="7772400" cy="1323975"/>
          </a:xfrm>
        </p:spPr>
        <p:txBody>
          <a:bodyPr/>
          <a:lstStyle/>
          <a:p>
            <a:pPr eaLnBrk="1" hangingPunct="1"/>
            <a:r>
              <a:rPr lang="ru-RU" altLang="sr-Latn-RS" sz="4000" smtClean="0"/>
              <a:t>Образцовый клуб леченых алкоголиков</a:t>
            </a:r>
            <a:endParaRPr lang="hr-HR" altLang="sr-Latn-R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sr-Latn-RS" sz="3000" smtClean="0"/>
              <a:t>Модель для обучения работе в клубах леченых алкоголиков</a:t>
            </a:r>
            <a:endParaRPr lang="hr-HR" altLang="sr-Latn-RS" sz="3000" smtClean="0"/>
          </a:p>
          <a:p>
            <a:pPr eaLnBrk="1" hangingPunct="1"/>
            <a:r>
              <a:rPr lang="ru-RU" altLang="sr-Latn-RS" sz="3000" smtClean="0"/>
              <a:t>Связь с системой лечения через клубы</a:t>
            </a:r>
            <a:endParaRPr lang="hr-HR" altLang="sr-Latn-RS" sz="3000" smtClean="0"/>
          </a:p>
          <a:p>
            <a:pPr eaLnBrk="1" hangingPunct="1"/>
            <a:r>
              <a:rPr lang="ru-RU" altLang="sr-Latn-RS" sz="3000" smtClean="0"/>
              <a:t>Группа самопомощи и взаимопомощи под руководством профессионального специалиста, находящаяся под наблюдением Союза клубов леченых </a:t>
            </a:r>
            <a:r>
              <a:rPr lang="ru-RU" altLang="sr-Latn-RS" sz="2800" smtClean="0"/>
              <a:t>алкоголиков</a:t>
            </a:r>
            <a:endParaRPr lang="hr-HR" altLang="sr-Latn-RS" sz="3000" smtClean="0"/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939925"/>
          </a:xfrm>
        </p:spPr>
        <p:txBody>
          <a:bodyPr/>
          <a:lstStyle/>
          <a:p>
            <a:pPr eaLnBrk="1" hangingPunct="1"/>
            <a:r>
              <a:rPr lang="ru-RU" altLang="sr-Latn-RS" sz="4000" smtClean="0"/>
              <a:t>Основные принципы работы</a:t>
            </a:r>
            <a:r>
              <a:rPr lang="hr-HR" altLang="sr-Latn-RS" sz="4000" smtClean="0"/>
              <a:t> K</a:t>
            </a:r>
            <a:r>
              <a:rPr lang="ru-RU" altLang="sr-Latn-RS" sz="4000" smtClean="0"/>
              <a:t>лубов леченых алкоголиков</a:t>
            </a:r>
            <a:endParaRPr lang="hr-HR" altLang="sr-Latn-R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ru-RU" altLang="sr-Latn-RS" sz="2800" dirty="0" smtClean="0"/>
          </a:p>
          <a:p>
            <a:pPr eaLnBrk="1" hangingPunct="1">
              <a:defRPr/>
            </a:pPr>
            <a:r>
              <a:rPr lang="hr-HR" altLang="sr-Latn-RS" sz="2800" dirty="0" smtClean="0"/>
              <a:t>“</a:t>
            </a:r>
            <a:r>
              <a:rPr lang="ru-RU" altLang="sr-Latn-RS" sz="2800" dirty="0" smtClean="0"/>
              <a:t>Миннесотская модель</a:t>
            </a:r>
            <a:r>
              <a:rPr lang="hr-HR" altLang="sr-Latn-RS" sz="2800" dirty="0" smtClean="0"/>
              <a:t>”</a:t>
            </a:r>
            <a:r>
              <a:rPr lang="ru-RU" altLang="sr-Latn-RS" sz="2800" dirty="0" smtClean="0"/>
              <a:t> помощи больным алкоголизмом 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Унифицированная интенсивная одномесячная программа реабилитации для больных алкоголизмом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Учреждены в 50-х годах </a:t>
            </a:r>
            <a:r>
              <a:rPr lang="en-US" altLang="sr-Latn-RS" sz="2800" dirty="0" smtClean="0"/>
              <a:t>XX</a:t>
            </a:r>
            <a:r>
              <a:rPr lang="ru-RU" altLang="sr-Latn-RS" sz="2800" dirty="0" smtClean="0"/>
              <a:t> века, получили поддержку  </a:t>
            </a:r>
            <a:r>
              <a:rPr lang="ru-RU" altLang="sr-Latn-RS" sz="2800" dirty="0" err="1" smtClean="0"/>
              <a:t>Хазелден</a:t>
            </a:r>
            <a:r>
              <a:rPr lang="ru-RU" altLang="sr-Latn-RS" sz="2800" dirty="0" smtClean="0"/>
              <a:t>-фонда</a:t>
            </a:r>
            <a:endParaRPr lang="hr-HR" altLang="sr-Latn-RS" sz="2800" dirty="0" smtClean="0"/>
          </a:p>
          <a:p>
            <a:pPr eaLnBrk="1" hangingPunct="1">
              <a:defRPr/>
            </a:pPr>
            <a:r>
              <a:rPr lang="ru-RU" altLang="sr-Latn-RS" sz="2800" dirty="0" smtClean="0"/>
              <a:t>В содержательном плане позволили приспособить доктрину АА к сотрудничеству с профессиональными специалистами в рамках групповой и индивидуальной психотерапии</a:t>
            </a:r>
            <a:endParaRPr lang="hr-HR" altLang="sr-Latn-RS" sz="2800" dirty="0" smtClean="0"/>
          </a:p>
          <a:p>
            <a:pPr eaLnBrk="1" hangingPunct="1">
              <a:defRPr/>
            </a:pPr>
            <a:endParaRPr lang="hr-HR" altLang="sr-Latn-R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M</a:t>
            </a:r>
            <a:r>
              <a:rPr lang="ru-RU" altLang="sr-Latn-RS" smtClean="0"/>
              <a:t>иннесотская</a:t>
            </a:r>
            <a:r>
              <a:rPr lang="hr-HR" altLang="sr-Latn-RS" smtClean="0"/>
              <a:t> </a:t>
            </a:r>
            <a:r>
              <a:rPr lang="ru-RU" altLang="sr-Latn-RS" smtClean="0"/>
              <a:t>модель</a:t>
            </a:r>
            <a:endParaRPr lang="hr-HR" altLang="sr-Latn-R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60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sr-Latn-RS" sz="2000" smtClean="0"/>
              <a:t>Миннесотская модель основана на принципах </a:t>
            </a:r>
            <a:r>
              <a:rPr lang="hr-HR" altLang="sr-Latn-RS" sz="200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sr-Latn-RS" sz="2000" smtClean="0"/>
              <a:t>Алкогольная зависимость - единая болезнь, которой страдают все больные алкоголизмом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sr-Latn-RS" sz="2000" smtClean="0"/>
              <a:t>Алкогольная зависимость не является симптомом другого расстройства, это самостоятельное, развивающееся по своим законом заболевание 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sr-Latn-RS" sz="2000" smtClean="0"/>
              <a:t>Алкоголизм - это семейная болезнь, поэтому в помощи нуждаются все члены семьи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sr-Latn-RS" sz="2000" smtClean="0"/>
              <a:t>Индивидуальная, групповая и семейная терапия являются составной частью общего подхода, который реализуется многопрофильной профессиональной командой специалистов</a:t>
            </a: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sr-Latn-RS" sz="2000" smtClean="0"/>
              <a:t>Присутствие на собраниях групп самопомощи требуется не только в период лечения больных алкоголизмом.  Посещение встреч  должно продолжаться постоянно и после окончания лечения</a:t>
            </a:r>
            <a:r>
              <a:rPr lang="hr-HR" altLang="sr-Latn-RS" sz="2000" smtClean="0"/>
              <a:t>.</a:t>
            </a:r>
          </a:p>
          <a:p>
            <a:pPr eaLnBrk="1" hangingPunct="1"/>
            <a:endParaRPr lang="hr-HR" altLang="sr-Latn-R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506</TotalTime>
  <Words>663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Times New Roman</vt:lpstr>
      <vt:lpstr>Arial</vt:lpstr>
      <vt:lpstr>Arial Black</vt:lpstr>
      <vt:lpstr>Wingdings</vt:lpstr>
      <vt:lpstr>Calibri</vt:lpstr>
      <vt:lpstr>Arial Narrow</vt:lpstr>
      <vt:lpstr>Network Blitz</vt:lpstr>
      <vt:lpstr>Dokument Microsoft Worda</vt:lpstr>
      <vt:lpstr>Package</vt:lpstr>
      <vt:lpstr>Microsoft Photo Editor 3.0 fotografija</vt:lpstr>
      <vt:lpstr> Загребская школа по изучению алкоголизма   Современный подход к лечению расстройств, связанных с алкоголизмом</vt:lpstr>
      <vt:lpstr>Проф. Владимир Худолин</vt:lpstr>
      <vt:lpstr>Эпидемиологические данные и ситуация по алкоголизму в Хорватии</vt:lpstr>
      <vt:lpstr>Основные принципы лечения алкогольной зависимости</vt:lpstr>
      <vt:lpstr>Многомерная проблема</vt:lpstr>
      <vt:lpstr>Программы лечения</vt:lpstr>
      <vt:lpstr>Образцовый клуб леченых алкоголиков</vt:lpstr>
      <vt:lpstr>Основные принципы работы Kлубов леченых алкоголиков</vt:lpstr>
      <vt:lpstr>Mиннесотская модель</vt:lpstr>
      <vt:lpstr>Основные принципы работы Клубов леченых алкоголиков</vt:lpstr>
      <vt:lpstr>Фармакотерапия</vt:lpstr>
      <vt:lpstr>Основные принципы работы Хорватского союза клубов леченых алкоголиков</vt:lpstr>
      <vt:lpstr>HSKLA / Хорватский союз клубов лечивщихся алкоголиков</vt:lpstr>
    </vt:vector>
  </TitlesOfParts>
  <Company>KBSM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Zagrebačka alkohološka škola Suvremeni pristup tretmanu alkoholom uzrokovanih poremećaja i problema</dc:title>
  <dc:creator>Zoričić Zoran</dc:creator>
  <cp:lastModifiedBy>doktor</cp:lastModifiedBy>
  <cp:revision>73</cp:revision>
  <dcterms:created xsi:type="dcterms:W3CDTF">2009-05-04T15:44:29Z</dcterms:created>
  <dcterms:modified xsi:type="dcterms:W3CDTF">2016-03-27T22:21:51Z</dcterms:modified>
</cp:coreProperties>
</file>