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4"/>
  </p:notesMasterIdLst>
  <p:sldIdLst>
    <p:sldId id="256" r:id="rId2"/>
    <p:sldId id="618" r:id="rId3"/>
    <p:sldId id="616" r:id="rId4"/>
    <p:sldId id="605" r:id="rId5"/>
    <p:sldId id="608" r:id="rId6"/>
    <p:sldId id="619" r:id="rId7"/>
    <p:sldId id="362" r:id="rId8"/>
    <p:sldId id="667" r:id="rId9"/>
    <p:sldId id="624" r:id="rId10"/>
    <p:sldId id="626" r:id="rId11"/>
    <p:sldId id="625" r:id="rId12"/>
    <p:sldId id="627" r:id="rId13"/>
    <p:sldId id="622" r:id="rId14"/>
    <p:sldId id="671" r:id="rId15"/>
    <p:sldId id="655" r:id="rId16"/>
    <p:sldId id="623" r:id="rId17"/>
    <p:sldId id="621" r:id="rId18"/>
    <p:sldId id="629" r:id="rId19"/>
    <p:sldId id="628" r:id="rId20"/>
    <p:sldId id="654" r:id="rId21"/>
    <p:sldId id="653" r:id="rId22"/>
    <p:sldId id="632" r:id="rId23"/>
    <p:sldId id="633" r:id="rId24"/>
    <p:sldId id="639" r:id="rId25"/>
    <p:sldId id="670" r:id="rId26"/>
    <p:sldId id="636" r:id="rId27"/>
    <p:sldId id="631" r:id="rId28"/>
    <p:sldId id="644" r:id="rId29"/>
    <p:sldId id="647" r:id="rId30"/>
    <p:sldId id="645" r:id="rId31"/>
    <p:sldId id="648" r:id="rId32"/>
    <p:sldId id="643" r:id="rId33"/>
    <p:sldId id="642" r:id="rId34"/>
    <p:sldId id="652" r:id="rId35"/>
    <p:sldId id="651" r:id="rId36"/>
    <p:sldId id="658" r:id="rId37"/>
    <p:sldId id="657" r:id="rId38"/>
    <p:sldId id="656" r:id="rId39"/>
    <p:sldId id="660" r:id="rId40"/>
    <p:sldId id="664" r:id="rId41"/>
    <p:sldId id="661" r:id="rId42"/>
    <p:sldId id="650" r:id="rId43"/>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53A53BF-7B61-4EEE-A006-7C0F6F986075}">
          <p14:sldIdLst/>
        </p14:section>
        <p14:section name="Default Section" id="{C085F9E1-F651-414B-9714-3FB9EC01D137}">
          <p14:sldIdLst>
            <p14:sldId id="256"/>
            <p14:sldId id="618"/>
            <p14:sldId id="616"/>
            <p14:sldId id="605"/>
            <p14:sldId id="608"/>
            <p14:sldId id="619"/>
            <p14:sldId id="362"/>
            <p14:sldId id="667"/>
            <p14:sldId id="624"/>
            <p14:sldId id="626"/>
            <p14:sldId id="625"/>
            <p14:sldId id="627"/>
            <p14:sldId id="622"/>
            <p14:sldId id="671"/>
            <p14:sldId id="655"/>
            <p14:sldId id="623"/>
            <p14:sldId id="621"/>
            <p14:sldId id="629"/>
            <p14:sldId id="628"/>
            <p14:sldId id="654"/>
            <p14:sldId id="653"/>
            <p14:sldId id="632"/>
            <p14:sldId id="633"/>
            <p14:sldId id="639"/>
            <p14:sldId id="670"/>
            <p14:sldId id="636"/>
            <p14:sldId id="631"/>
            <p14:sldId id="644"/>
            <p14:sldId id="647"/>
            <p14:sldId id="645"/>
            <p14:sldId id="648"/>
            <p14:sldId id="643"/>
            <p14:sldId id="642"/>
            <p14:sldId id="652"/>
            <p14:sldId id="651"/>
            <p14:sldId id="658"/>
            <p14:sldId id="657"/>
            <p14:sldId id="656"/>
            <p14:sldId id="660"/>
            <p14:sldId id="664"/>
            <p14:sldId id="661"/>
            <p14:sldId id="65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449" autoAdjust="0"/>
  </p:normalViewPr>
  <p:slideViewPr>
    <p:cSldViewPr>
      <p:cViewPr>
        <p:scale>
          <a:sx n="66" d="100"/>
          <a:sy n="66" d="100"/>
        </p:scale>
        <p:origin x="-930"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D94CBCB2-6751-4224-AB72-0FCF4B482E28}" type="datetimeFigureOut">
              <a:rPr lang="en-US" smtClean="0"/>
              <a:pPr/>
              <a:t>3/28/2016</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71246060-BB47-4913-A3D6-EF3E084097D8}" type="slidenum">
              <a:rPr lang="en-US" smtClean="0"/>
              <a:pPr/>
              <a:t>‹#›</a:t>
            </a:fld>
            <a:endParaRPr lang="en-US"/>
          </a:p>
        </p:txBody>
      </p:sp>
    </p:spTree>
    <p:extLst>
      <p:ext uri="{BB962C8B-B14F-4D97-AF65-F5344CB8AC3E}">
        <p14:creationId xmlns:p14="http://schemas.microsoft.com/office/powerpoint/2010/main" val="244303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7772400" cy="1470025"/>
          </a:xfrm>
        </p:spPr>
        <p:txBody>
          <a:bodyPr>
            <a:normAutofit fontScale="90000"/>
          </a:bodyPr>
          <a:lstStyle/>
          <a:p>
            <a:r>
              <a:rPr lang="en-US" sz="2700" dirty="0" smtClean="0">
                <a:latin typeface="Algerian" pitchFamily="82" charset="0"/>
              </a:rPr>
              <a:t>“</a:t>
            </a:r>
            <a:r>
              <a:rPr lang="en-US" sz="2700" dirty="0">
                <a:latin typeface="Algerian" pitchFamily="82" charset="0"/>
              </a:rPr>
              <a:t>The basic principles of systemic approach of alcoholism and other addiction treatment and rehabilitation  in Serbia”</a:t>
            </a:r>
            <a:br>
              <a:rPr lang="en-US" sz="2700" dirty="0">
                <a:latin typeface="Algerian" pitchFamily="82" charset="0"/>
              </a:rPr>
            </a:br>
            <a:r>
              <a:rPr lang="ru-RU" sz="1800" dirty="0" smtClean="0">
                <a:solidFill>
                  <a:srgbClr val="FF0000"/>
                </a:solidFill>
                <a:latin typeface="Algerian" pitchFamily="82" charset="0"/>
              </a:rPr>
              <a:t>СЕМЬЯ С ЗАВИСИМЫМ ОТ АЛКОГОЛЯ ЧЕЛОВЕКОМ</a:t>
            </a:r>
            <a:r>
              <a:rPr lang="sr-Latn-RS" sz="1800" dirty="0" smtClean="0"/>
              <a:t/>
            </a:r>
            <a:br>
              <a:rPr lang="sr-Latn-RS" sz="1800" dirty="0" smtClean="0"/>
            </a:br>
            <a:r>
              <a:rPr lang="ru-RU" sz="1800" dirty="0" smtClean="0">
                <a:solidFill>
                  <a:srgbClr val="FF0000"/>
                </a:solidFill>
              </a:rPr>
              <a:t>системный подход</a:t>
            </a:r>
            <a:endParaRPr lang="en-US" sz="1800" dirty="0">
              <a:solidFill>
                <a:srgbClr val="FF0000"/>
              </a:solidFill>
            </a:endParaRPr>
          </a:p>
        </p:txBody>
      </p:sp>
      <p:sp>
        <p:nvSpPr>
          <p:cNvPr id="3" name="Subtitle 2"/>
          <p:cNvSpPr>
            <a:spLocks noGrp="1"/>
          </p:cNvSpPr>
          <p:nvPr>
            <p:ph type="subTitle" idx="1"/>
          </p:nvPr>
        </p:nvSpPr>
        <p:spPr/>
        <p:txBody>
          <a:bodyPr/>
          <a:lstStyle/>
          <a:p>
            <a:r>
              <a:rPr lang="sr-Latn-RS" dirty="0" smtClean="0">
                <a:solidFill>
                  <a:srgbClr val="FF0000"/>
                </a:solidFill>
              </a:rPr>
              <a:t> </a:t>
            </a:r>
            <a:endParaRPr lang="x-none" dirty="0" smtClean="0">
              <a:solidFill>
                <a:srgbClr val="FF0000"/>
              </a:solidFill>
            </a:endParaRPr>
          </a:p>
          <a:p>
            <a:r>
              <a:rPr lang="ru-RU" b="1" dirty="0" err="1" smtClean="0">
                <a:solidFill>
                  <a:schemeClr val="tx1"/>
                </a:solidFill>
              </a:rPr>
              <a:t>Петар</a:t>
            </a:r>
            <a:r>
              <a:rPr lang="ru-RU" b="1" dirty="0" smtClean="0">
                <a:solidFill>
                  <a:schemeClr val="tx1"/>
                </a:solidFill>
              </a:rPr>
              <a:t> </a:t>
            </a:r>
            <a:r>
              <a:rPr lang="ru-RU" b="1" dirty="0" err="1" smtClean="0">
                <a:solidFill>
                  <a:schemeClr val="tx1"/>
                </a:solidFill>
              </a:rPr>
              <a:t>Настасич</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ПРОЦЕССЫ ПРИСПОСАБЛИВАНИЯ ИЛИ ПОДДЕРЖАНИЯ АЛКОГОЛИЗМА</a:t>
            </a:r>
            <a:endParaRPr lang="en-US" dirty="0"/>
          </a:p>
        </p:txBody>
      </p:sp>
      <p:sp>
        <p:nvSpPr>
          <p:cNvPr id="3" name="Content Placeholder 2"/>
          <p:cNvSpPr>
            <a:spLocks noGrp="1"/>
          </p:cNvSpPr>
          <p:nvPr>
            <p:ph idx="1"/>
          </p:nvPr>
        </p:nvSpPr>
        <p:spPr/>
        <p:txBody>
          <a:bodyPr/>
          <a:lstStyle/>
          <a:p>
            <a:endParaRPr lang="en-US" dirty="0" smtClean="0"/>
          </a:p>
          <a:p>
            <a:r>
              <a:rPr lang="en-US" sz="3600" b="1" dirty="0" smtClean="0">
                <a:solidFill>
                  <a:srgbClr val="FF0000"/>
                </a:solidFill>
              </a:rPr>
              <a:t> I </a:t>
            </a:r>
            <a:r>
              <a:rPr lang="ru-RU" sz="3600" b="1" dirty="0" smtClean="0">
                <a:solidFill>
                  <a:srgbClr val="FF0000"/>
                </a:solidFill>
              </a:rPr>
              <a:t>Процессы приспосабливания индивидуума</a:t>
            </a:r>
            <a:endParaRPr lang="en-US" sz="3600" b="1" dirty="0">
              <a:solidFill>
                <a:srgbClr val="FF0000"/>
              </a:solidFill>
            </a:endParaRPr>
          </a:p>
          <a:p>
            <a:endParaRPr lang="en-US" sz="3600" b="1" dirty="0" smtClean="0">
              <a:solidFill>
                <a:srgbClr val="FF0000"/>
              </a:solidFill>
            </a:endParaRPr>
          </a:p>
          <a:p>
            <a:r>
              <a:rPr lang="vi-VN" sz="3600" b="1" dirty="0" smtClean="0">
                <a:solidFill>
                  <a:srgbClr val="FF0000"/>
                </a:solidFill>
                <a:latin typeface="Calibri" pitchFamily="34" charset="0"/>
                <a:cs typeface="Calibri" pitchFamily="34" charset="0"/>
              </a:rPr>
              <a:t>II </a:t>
            </a:r>
            <a:r>
              <a:rPr lang="ru-RU" sz="3600" b="1" dirty="0" smtClean="0">
                <a:solidFill>
                  <a:srgbClr val="FF0000"/>
                </a:solidFill>
              </a:rPr>
              <a:t>Процессы приспосабливания семьи</a:t>
            </a:r>
            <a:r>
              <a:rPr lang="vi-VN" sz="3600" b="1" dirty="0">
                <a:solidFill>
                  <a:srgbClr val="FF0000"/>
                </a:solidFill>
                <a:latin typeface="Calibri" pitchFamily="34" charset="0"/>
                <a:cs typeface="Calibri" pitchFamily="34" charset="0"/>
              </a:rPr>
              <a:t/>
            </a:r>
            <a:br>
              <a:rPr lang="vi-VN" sz="3600" b="1" dirty="0">
                <a:solidFill>
                  <a:srgbClr val="FF0000"/>
                </a:solidFill>
                <a:latin typeface="Calibri" pitchFamily="34" charset="0"/>
                <a:cs typeface="Calibri" pitchFamily="34" charset="0"/>
              </a:rPr>
            </a:br>
            <a:r>
              <a:rPr lang="vi-VN" sz="3600" b="1" dirty="0">
                <a:solidFill>
                  <a:srgbClr val="FF0000"/>
                </a:solidFill>
                <a:latin typeface="Calibri" pitchFamily="34" charset="0"/>
                <a:cs typeface="Calibri" pitchFamily="34" charset="0"/>
              </a:rPr>
              <a:t> </a:t>
            </a:r>
            <a:endParaRPr lang="en-US" sz="3600" b="1" dirty="0">
              <a:solidFill>
                <a:srgbClr val="FF0000"/>
              </a:solidFill>
              <a:latin typeface="Calibri" pitchFamily="34" charset="0"/>
              <a:cs typeface="Calibri" pitchFamily="34" charset="0"/>
            </a:endParaRPr>
          </a:p>
        </p:txBody>
      </p:sp>
    </p:spTree>
    <p:extLst>
      <p:ext uri="{BB962C8B-B14F-4D97-AF65-F5344CB8AC3E}">
        <p14:creationId xmlns:p14="http://schemas.microsoft.com/office/powerpoint/2010/main" val="1786714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ПРОЦЕССЫ ПРИСПОСАБЛИВАНИЯ ИНДИВИДУУМА</a:t>
            </a:r>
            <a:endParaRPr lang="en-US" dirty="0"/>
          </a:p>
        </p:txBody>
      </p:sp>
      <p:sp>
        <p:nvSpPr>
          <p:cNvPr id="3" name="Text Placeholder 2"/>
          <p:cNvSpPr>
            <a:spLocks noGrp="1"/>
          </p:cNvSpPr>
          <p:nvPr>
            <p:ph type="body" idx="1"/>
          </p:nvPr>
        </p:nvSpPr>
        <p:spPr/>
        <p:txBody>
          <a:bodyPr>
            <a:normAutofit fontScale="62500" lnSpcReduction="20000"/>
          </a:bodyPr>
          <a:lstStyle/>
          <a:p>
            <a:r>
              <a:rPr lang="en-US" dirty="0" smtClean="0"/>
              <a:t>A.</a:t>
            </a:r>
            <a:r>
              <a:rPr lang="ru-RU" dirty="0" smtClean="0"/>
              <a:t> Органические (биологические) процессы приспосабливания индивидуума</a:t>
            </a:r>
            <a:endParaRPr lang="en-US" dirty="0"/>
          </a:p>
        </p:txBody>
      </p:sp>
      <p:sp>
        <p:nvSpPr>
          <p:cNvPr id="4" name="Content Placeholder 3"/>
          <p:cNvSpPr>
            <a:spLocks noGrp="1"/>
          </p:cNvSpPr>
          <p:nvPr>
            <p:ph sz="half" idx="2"/>
          </p:nvPr>
        </p:nvSpPr>
        <p:spPr/>
        <p:txBody>
          <a:bodyPr>
            <a:normAutofit fontScale="92500"/>
          </a:bodyPr>
          <a:lstStyle/>
          <a:p>
            <a:pPr algn="just"/>
            <a:r>
              <a:rPr lang="ru-RU" sz="1800" dirty="0" smtClean="0"/>
              <a:t>органические, адаптивные процессы в </a:t>
            </a:r>
            <a:r>
              <a:rPr lang="ru-RU" sz="1800" dirty="0" err="1" smtClean="0"/>
              <a:t>нейробиохимии</a:t>
            </a:r>
            <a:r>
              <a:rPr lang="ru-RU" sz="1800" dirty="0" smtClean="0"/>
              <a:t> и метаболизме индивидуума, который употребляет </a:t>
            </a:r>
            <a:r>
              <a:rPr lang="ru-RU" sz="1800" dirty="0" err="1" smtClean="0"/>
              <a:t>психоактивные</a:t>
            </a:r>
            <a:r>
              <a:rPr lang="ru-RU" sz="1800" dirty="0" smtClean="0"/>
              <a:t> вещества – на уровне клетки и на молекулярном уровне</a:t>
            </a:r>
          </a:p>
          <a:p>
            <a:r>
              <a:rPr lang="en-US" b="1" dirty="0" err="1" smtClean="0">
                <a:solidFill>
                  <a:srgbClr val="FF0000"/>
                </a:solidFill>
              </a:rPr>
              <a:t>A.1</a:t>
            </a:r>
            <a:r>
              <a:rPr lang="en-US" b="1" dirty="0">
                <a:solidFill>
                  <a:srgbClr val="FF0000"/>
                </a:solidFill>
              </a:rPr>
              <a:t>.	</a:t>
            </a:r>
            <a:r>
              <a:rPr lang="ru-RU" sz="2300" b="1" dirty="0" smtClean="0">
                <a:solidFill>
                  <a:srgbClr val="FF0000"/>
                </a:solidFill>
              </a:rPr>
              <a:t>феномен толерантности</a:t>
            </a:r>
            <a:endParaRPr lang="en-US" sz="2300" b="1" dirty="0">
              <a:solidFill>
                <a:srgbClr val="FF0000"/>
              </a:solidFill>
            </a:endParaRPr>
          </a:p>
          <a:p>
            <a:r>
              <a:rPr lang="en-US" sz="1900" dirty="0"/>
              <a:t>A.1.1.	</a:t>
            </a:r>
            <a:r>
              <a:rPr lang="ru-RU" sz="1900" dirty="0" smtClean="0"/>
              <a:t>повышение толерантности</a:t>
            </a:r>
            <a:endParaRPr lang="en-US" sz="1900" dirty="0"/>
          </a:p>
          <a:p>
            <a:r>
              <a:rPr lang="en-US" sz="1900" dirty="0"/>
              <a:t>A.1.2.	</a:t>
            </a:r>
            <a:r>
              <a:rPr lang="ru-RU" sz="1900" dirty="0" smtClean="0"/>
              <a:t> понижение толерантности</a:t>
            </a:r>
            <a:endParaRPr lang="en-US" sz="1900" dirty="0" smtClean="0"/>
          </a:p>
          <a:p>
            <a:r>
              <a:rPr lang="en-US" b="1" dirty="0">
                <a:solidFill>
                  <a:srgbClr val="FF0000"/>
                </a:solidFill>
              </a:rPr>
              <a:t>A.2. </a:t>
            </a:r>
            <a:r>
              <a:rPr lang="ru-RU" sz="2300" b="1" dirty="0" smtClean="0">
                <a:solidFill>
                  <a:srgbClr val="FF0000"/>
                </a:solidFill>
              </a:rPr>
              <a:t>феномен зависимости</a:t>
            </a:r>
            <a:endParaRPr lang="en-US" sz="2300" dirty="0"/>
          </a:p>
          <a:p>
            <a:r>
              <a:rPr lang="en-US" sz="1900" dirty="0"/>
              <a:t>A.2.1.	</a:t>
            </a:r>
            <a:r>
              <a:rPr lang="ru-RU" sz="1900" dirty="0" smtClean="0"/>
              <a:t> </a:t>
            </a:r>
            <a:r>
              <a:rPr lang="ru-RU" sz="1800" dirty="0" smtClean="0"/>
              <a:t>психологическая зависимость</a:t>
            </a:r>
            <a:endParaRPr lang="en-US" sz="1800" dirty="0"/>
          </a:p>
          <a:p>
            <a:r>
              <a:rPr lang="en-US" sz="1900" dirty="0"/>
              <a:t>A.2.2.	</a:t>
            </a:r>
            <a:r>
              <a:rPr lang="ru-RU" sz="1800" dirty="0" smtClean="0"/>
              <a:t>физическая зависимость</a:t>
            </a:r>
            <a:endParaRPr lang="en-US" sz="1800" dirty="0"/>
          </a:p>
          <a:p>
            <a:endParaRPr lang="en-US" sz="1900" dirty="0"/>
          </a:p>
        </p:txBody>
      </p:sp>
      <p:sp>
        <p:nvSpPr>
          <p:cNvPr id="5" name="Text Placeholder 4"/>
          <p:cNvSpPr>
            <a:spLocks noGrp="1"/>
          </p:cNvSpPr>
          <p:nvPr>
            <p:ph type="body" sz="quarter" idx="3"/>
          </p:nvPr>
        </p:nvSpPr>
        <p:spPr/>
        <p:txBody>
          <a:bodyPr>
            <a:normAutofit fontScale="92500" lnSpcReduction="10000"/>
          </a:bodyPr>
          <a:lstStyle/>
          <a:p>
            <a:r>
              <a:rPr lang="vi-VN" dirty="0">
                <a:latin typeface="Calibri" pitchFamily="34" charset="0"/>
                <a:cs typeface="Calibri" pitchFamily="34" charset="0"/>
              </a:rPr>
              <a:t>B. </a:t>
            </a:r>
            <a:r>
              <a:rPr lang="ru-RU" sz="1800" dirty="0" smtClean="0">
                <a:latin typeface="Calibri" pitchFamily="34" charset="0"/>
                <a:cs typeface="Calibri" pitchFamily="34" charset="0"/>
              </a:rPr>
              <a:t>Психологические процессы приспосабливания индивидуума</a:t>
            </a:r>
            <a:endParaRPr lang="en-US" sz="1800" dirty="0">
              <a:latin typeface="Calibri" pitchFamily="34" charset="0"/>
              <a:cs typeface="Calibri" pitchFamily="34" charset="0"/>
            </a:endParaRPr>
          </a:p>
        </p:txBody>
      </p:sp>
      <p:sp>
        <p:nvSpPr>
          <p:cNvPr id="6" name="Content Placeholder 5"/>
          <p:cNvSpPr>
            <a:spLocks noGrp="1"/>
          </p:cNvSpPr>
          <p:nvPr>
            <p:ph sz="quarter" idx="4"/>
          </p:nvPr>
        </p:nvSpPr>
        <p:spPr/>
        <p:txBody>
          <a:bodyPr>
            <a:normAutofit fontScale="70000" lnSpcReduction="20000"/>
          </a:bodyPr>
          <a:lstStyle/>
          <a:p>
            <a:pPr marL="0" indent="0">
              <a:buNone/>
            </a:pPr>
            <a:r>
              <a:rPr lang="en-US" sz="1200" dirty="0" smtClean="0"/>
              <a:t> </a:t>
            </a:r>
            <a:endParaRPr lang="en-US" sz="1200" dirty="0"/>
          </a:p>
          <a:p>
            <a:pPr algn="just"/>
            <a:r>
              <a:rPr lang="ru-RU" sz="1800" dirty="0" smtClean="0"/>
              <a:t>формирование и усиление симптомов индивидуальной психопатологии у зависимых от алкоголя людей  осуществляется посредством непрерывных взаимодействий с людьми из окружения.</a:t>
            </a:r>
          </a:p>
          <a:p>
            <a:pPr algn="just"/>
            <a:r>
              <a:rPr lang="ru-RU" sz="1800" dirty="0" smtClean="0"/>
              <a:t>чрезмерное употребление алкоголя и сопутствующее психопатологическое поведение зависимых от алкоголя людей является активным и непрерывным процессом адаптации (эмоциональной и общительной), посредством которого зависимые от алкоголя люди стремятся поддерживать отношения с близкими и важными им людьми, и таким образом поддерживают систему, но с одновременным поддерживанием распивания, которым поддерживается симптом</a:t>
            </a:r>
            <a:endParaRPr lang="en-US" sz="1800" dirty="0"/>
          </a:p>
          <a:p>
            <a:pPr algn="just"/>
            <a:r>
              <a:rPr lang="ru-RU" sz="1600" dirty="0" smtClean="0"/>
              <a:t>разнообразие клинических проявлений форм поведения и разнообразие типов личностей в период активного распивания и болезни</a:t>
            </a:r>
            <a:endParaRPr lang="sr-Latn-CS" sz="1600" dirty="0" smtClean="0"/>
          </a:p>
          <a:p>
            <a:r>
              <a:rPr lang="ru-RU" sz="1800" dirty="0" smtClean="0"/>
              <a:t>защитные механизмы зависимого от алкоголя человека</a:t>
            </a:r>
            <a:endParaRPr lang="en-US" sz="1800" dirty="0"/>
          </a:p>
          <a:p>
            <a:endParaRPr lang="en-US" sz="1800" dirty="0"/>
          </a:p>
          <a:p>
            <a:endParaRPr lang="en-US" sz="1800" dirty="0"/>
          </a:p>
        </p:txBody>
      </p:sp>
    </p:spTree>
    <p:extLst>
      <p:ext uri="{BB962C8B-B14F-4D97-AF65-F5344CB8AC3E}">
        <p14:creationId xmlns:p14="http://schemas.microsoft.com/office/powerpoint/2010/main" val="3348828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Text Placeholder 2"/>
          <p:cNvSpPr>
            <a:spLocks noGrp="1"/>
          </p:cNvSpPr>
          <p:nvPr>
            <p:ph type="body" idx="1"/>
          </p:nvPr>
        </p:nvSpPr>
        <p:spPr/>
        <p:txBody>
          <a:bodyPr>
            <a:noAutofit/>
          </a:bodyPr>
          <a:lstStyle/>
          <a:p>
            <a:r>
              <a:rPr lang="vi-VN" sz="1800" dirty="0"/>
              <a:t>C. </a:t>
            </a:r>
            <a:r>
              <a:rPr lang="ru-RU" sz="1800" dirty="0" smtClean="0"/>
              <a:t>Социальные интерактивные модели адаптации индивидуума</a:t>
            </a:r>
            <a:endParaRPr lang="en-US" sz="1800" dirty="0"/>
          </a:p>
        </p:txBody>
      </p:sp>
      <p:sp>
        <p:nvSpPr>
          <p:cNvPr id="4" name="Content Placeholder 3"/>
          <p:cNvSpPr>
            <a:spLocks noGrp="1"/>
          </p:cNvSpPr>
          <p:nvPr>
            <p:ph sz="half" idx="2"/>
          </p:nvPr>
        </p:nvSpPr>
        <p:spPr/>
        <p:txBody>
          <a:bodyPr>
            <a:normAutofit fontScale="70000" lnSpcReduction="20000"/>
          </a:bodyPr>
          <a:lstStyle/>
          <a:p>
            <a:pPr algn="just"/>
            <a:r>
              <a:rPr lang="ru-RU" dirty="0" smtClean="0"/>
              <a:t>"аранжировка" и "легализация", давление", "популяризация" употребления алкоголя и пьянства</a:t>
            </a:r>
          </a:p>
          <a:p>
            <a:pPr algn="just"/>
            <a:r>
              <a:rPr lang="ru-RU" dirty="0" err="1" smtClean="0"/>
              <a:t>десоциализация</a:t>
            </a:r>
            <a:r>
              <a:rPr lang="ru-RU" dirty="0" smtClean="0"/>
              <a:t> - общение только с социальными группами, поддерживающими и подстрекающими любую форму употребления алкоголя и пьянства</a:t>
            </a:r>
            <a:endParaRPr lang="sr-Latn-CS" dirty="0" smtClean="0"/>
          </a:p>
          <a:p>
            <a:pPr algn="just"/>
            <a:r>
              <a:rPr lang="ru-RU" dirty="0" smtClean="0"/>
              <a:t>употребление алкоголя среди более "низких" социальных групп и ситуациях, в периферийных барах, "борделях", на рынках</a:t>
            </a:r>
            <a:endParaRPr lang="sr-Latn-CS" dirty="0" smtClean="0"/>
          </a:p>
          <a:p>
            <a:pPr algn="just"/>
            <a:r>
              <a:rPr lang="ru-RU" dirty="0" smtClean="0"/>
              <a:t>Все больше и больше </a:t>
            </a:r>
            <a:r>
              <a:rPr lang="ru-RU" dirty="0" err="1" smtClean="0"/>
              <a:t>антисоциальных</a:t>
            </a:r>
            <a:r>
              <a:rPr lang="ru-RU" dirty="0" smtClean="0"/>
              <a:t> моделей, с агрессией и преступностью, драками, включением в тоталитарные социальные группы </a:t>
            </a:r>
            <a:endParaRPr lang="sr-Latn-CS" dirty="0" smtClean="0"/>
          </a:p>
          <a:p>
            <a:pPr marL="0" indent="0">
              <a:buNone/>
            </a:pPr>
            <a:endParaRPr lang="en-US" dirty="0"/>
          </a:p>
          <a:p>
            <a:endParaRPr lang="en-US" dirty="0"/>
          </a:p>
        </p:txBody>
      </p:sp>
      <p:sp>
        <p:nvSpPr>
          <p:cNvPr id="5" name="Text Placeholder 4"/>
          <p:cNvSpPr>
            <a:spLocks noGrp="1"/>
          </p:cNvSpPr>
          <p:nvPr>
            <p:ph type="body" sz="quarter" idx="3"/>
          </p:nvPr>
        </p:nvSpPr>
        <p:spPr/>
        <p:txBody>
          <a:bodyPr>
            <a:noAutofit/>
          </a:bodyPr>
          <a:lstStyle/>
          <a:p>
            <a:r>
              <a:rPr lang="en-US" sz="2800" dirty="0" smtClean="0">
                <a:solidFill>
                  <a:srgbClr val="FF0000"/>
                </a:solidFill>
              </a:rPr>
              <a:t> </a:t>
            </a:r>
            <a:r>
              <a:rPr lang="ru-RU" sz="2600" dirty="0" smtClean="0">
                <a:solidFill>
                  <a:srgbClr val="FF0000"/>
                </a:solidFill>
              </a:rPr>
              <a:t>Процессы адаптации семьи</a:t>
            </a:r>
            <a:endParaRPr lang="en-US" sz="2600" dirty="0">
              <a:solidFill>
                <a:srgbClr val="FF0000"/>
              </a:solidFill>
            </a:endParaRPr>
          </a:p>
        </p:txBody>
      </p:sp>
      <p:sp>
        <p:nvSpPr>
          <p:cNvPr id="6" name="Content Placeholder 5"/>
          <p:cNvSpPr>
            <a:spLocks noGrp="1"/>
          </p:cNvSpPr>
          <p:nvPr>
            <p:ph sz="quarter" idx="4"/>
          </p:nvPr>
        </p:nvSpPr>
        <p:spPr/>
        <p:txBody>
          <a:bodyPr/>
          <a:lstStyle/>
          <a:p>
            <a:r>
              <a:rPr lang="ru-RU" dirty="0" smtClean="0">
                <a:solidFill>
                  <a:srgbClr val="FF0000"/>
                </a:solidFill>
              </a:rPr>
              <a:t>алкогольный брак</a:t>
            </a:r>
            <a:endParaRPr lang="en-US" dirty="0">
              <a:solidFill>
                <a:srgbClr val="FF0000"/>
              </a:solidFill>
            </a:endParaRPr>
          </a:p>
          <a:p>
            <a:r>
              <a:rPr lang="ru-RU" dirty="0" smtClean="0">
                <a:solidFill>
                  <a:srgbClr val="FF0000"/>
                </a:solidFill>
              </a:rPr>
              <a:t>алкогольные семьи</a:t>
            </a:r>
            <a:endParaRPr lang="en-US" dirty="0">
              <a:solidFill>
                <a:srgbClr val="FF0000"/>
              </a:solidFill>
            </a:endParaRPr>
          </a:p>
          <a:p>
            <a:r>
              <a:rPr lang="ru-RU" dirty="0" smtClean="0">
                <a:solidFill>
                  <a:srgbClr val="FF0000"/>
                </a:solidFill>
              </a:rPr>
              <a:t>дети из алкогольных браков</a:t>
            </a:r>
            <a:endParaRPr lang="en-US" dirty="0">
              <a:solidFill>
                <a:srgbClr val="FF0000"/>
              </a:solidFill>
            </a:endParaRPr>
          </a:p>
          <a:p>
            <a:r>
              <a:rPr lang="ru-RU" dirty="0" err="1" smtClean="0">
                <a:solidFill>
                  <a:srgbClr val="FF0000"/>
                </a:solidFill>
              </a:rPr>
              <a:t>трансгенерационная</a:t>
            </a:r>
            <a:r>
              <a:rPr lang="ru-RU" dirty="0" smtClean="0">
                <a:solidFill>
                  <a:srgbClr val="FF0000"/>
                </a:solidFill>
              </a:rPr>
              <a:t> трансмиссия алкоголизма</a:t>
            </a:r>
            <a:endParaRPr lang="en-US" dirty="0">
              <a:solidFill>
                <a:srgbClr val="FF0000"/>
              </a:solidFill>
            </a:endParaRPr>
          </a:p>
          <a:p>
            <a:endParaRPr lang="en-US" dirty="0">
              <a:solidFill>
                <a:srgbClr val="FF0000"/>
              </a:solidFill>
            </a:endParaRPr>
          </a:p>
        </p:txBody>
      </p:sp>
    </p:spTree>
    <p:extLst>
      <p:ext uri="{BB962C8B-B14F-4D97-AF65-F5344CB8AC3E}">
        <p14:creationId xmlns:p14="http://schemas.microsoft.com/office/powerpoint/2010/main" val="2664541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3100" b="1" dirty="0" smtClean="0">
                <a:solidFill>
                  <a:srgbClr val="FF0000"/>
                </a:solidFill>
              </a:rPr>
              <a:t>Социально-психологические личностные характеристики алкоголика </a:t>
            </a:r>
            <a:r>
              <a:rPr lang="en-US" sz="3100" b="1" dirty="0">
                <a:solidFill>
                  <a:srgbClr val="FF0000"/>
                </a:solidFill>
              </a:rPr>
              <a:t/>
            </a:r>
            <a:br>
              <a:rPr lang="en-US" sz="3100" b="1" dirty="0">
                <a:solidFill>
                  <a:srgbClr val="FF0000"/>
                </a:solidFill>
              </a:rPr>
            </a:br>
            <a:r>
              <a:rPr lang="en-US" sz="2000" dirty="0" smtClean="0"/>
              <a:t>(</a:t>
            </a:r>
            <a:r>
              <a:rPr lang="ru-RU" sz="2000" dirty="0" err="1" smtClean="0"/>
              <a:t>Настасич</a:t>
            </a:r>
            <a:r>
              <a:rPr lang="en-US" sz="2000" dirty="0" smtClean="0"/>
              <a:t>,1998,</a:t>
            </a:r>
            <a:r>
              <a:rPr lang="ru-RU" sz="2000" dirty="0" smtClean="0"/>
              <a:t> </a:t>
            </a:r>
            <a:r>
              <a:rPr lang="en-US" sz="2000" dirty="0" smtClean="0"/>
              <a:t>2013) </a:t>
            </a:r>
            <a:endParaRPr lang="en-US" sz="2000" dirty="0"/>
          </a:p>
        </p:txBody>
      </p:sp>
      <p:sp>
        <p:nvSpPr>
          <p:cNvPr id="3" name="Content Placeholder 2"/>
          <p:cNvSpPr>
            <a:spLocks noGrp="1"/>
          </p:cNvSpPr>
          <p:nvPr>
            <p:ph idx="1"/>
          </p:nvPr>
        </p:nvSpPr>
        <p:spPr/>
        <p:txBody>
          <a:bodyPr>
            <a:normAutofit/>
          </a:bodyPr>
          <a:lstStyle/>
          <a:p>
            <a:pPr algn="just"/>
            <a:r>
              <a:rPr lang="ru-RU" sz="2000" dirty="0" smtClean="0"/>
              <a:t>тип личности который имеет предрасположенность к алкоголизму не существует</a:t>
            </a:r>
          </a:p>
          <a:p>
            <a:pPr algn="just"/>
            <a:r>
              <a:rPr lang="ru-RU" sz="2000" dirty="0" smtClean="0"/>
              <a:t>личностные характеристики, которые часто встречаются, это - </a:t>
            </a:r>
            <a:r>
              <a:rPr lang="ru-RU" sz="2000" dirty="0" err="1" smtClean="0"/>
              <a:t>антисоциальные</a:t>
            </a:r>
            <a:r>
              <a:rPr lang="ru-RU" sz="2000" dirty="0" smtClean="0"/>
              <a:t>, высокий уровень «</a:t>
            </a:r>
            <a:r>
              <a:rPr lang="en-US" sz="2000" dirty="0" smtClean="0"/>
              <a:t>sensation seeking</a:t>
            </a:r>
            <a:r>
              <a:rPr lang="ru-RU" sz="2000" dirty="0" smtClean="0"/>
              <a:t>», депрессия, низкая самооценка, </a:t>
            </a:r>
            <a:r>
              <a:rPr lang="ru-RU" sz="2000" dirty="0" err="1" smtClean="0"/>
              <a:t>гистрионные</a:t>
            </a:r>
            <a:r>
              <a:rPr lang="ru-RU" sz="2000" dirty="0" smtClean="0"/>
              <a:t>, </a:t>
            </a:r>
            <a:r>
              <a:rPr lang="ru-RU" sz="2000" dirty="0" err="1" smtClean="0"/>
              <a:t>нарциссические</a:t>
            </a:r>
            <a:r>
              <a:rPr lang="ru-RU" sz="2000" dirty="0" smtClean="0"/>
              <a:t>,  граничные </a:t>
            </a:r>
            <a:r>
              <a:rPr lang="en-US" sz="2000" dirty="0" smtClean="0"/>
              <a:t>PL</a:t>
            </a:r>
            <a:endParaRPr lang="ru-RU" sz="2000" dirty="0" smtClean="0"/>
          </a:p>
          <a:p>
            <a:pPr algn="just"/>
            <a:r>
              <a:rPr lang="ru-RU" sz="2000" dirty="0" smtClean="0"/>
              <a:t>Есть целый ряд клинических проявлений форм поведения и разнообразие типов личности в период активного употребления алкоголя и  в период болезни</a:t>
            </a:r>
          </a:p>
          <a:p>
            <a:pPr algn="just"/>
            <a:r>
              <a:rPr lang="ru-RU" sz="2000" dirty="0" smtClean="0"/>
              <a:t>защитные механизмы зависимого от алкоголя человека – тактики и стратегии в социальном поведении выявляются в форме скрывания, отрицания и минимизации выпитых алкогольных напитков, обмана, рационализации и проекции, семейного насилия, преступности</a:t>
            </a:r>
            <a:endParaRPr lang="en-US" dirty="0"/>
          </a:p>
          <a:p>
            <a:endParaRPr lang="en-US" dirty="0"/>
          </a:p>
        </p:txBody>
      </p:sp>
    </p:spTree>
    <p:extLst>
      <p:ext uri="{BB962C8B-B14F-4D97-AF65-F5344CB8AC3E}">
        <p14:creationId xmlns:p14="http://schemas.microsoft.com/office/powerpoint/2010/main" val="3777627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92500"/>
          </a:bodyPr>
          <a:lstStyle/>
          <a:p>
            <a:endParaRPr lang="en-US" sz="2400" dirty="0" smtClean="0"/>
          </a:p>
          <a:p>
            <a:pPr algn="just"/>
            <a:r>
              <a:rPr lang="ru-RU" sz="2400" dirty="0" smtClean="0"/>
              <a:t>Психологические защитные механизмы алкоголиков являются интерактивно оформленными психологическими инструментами, которые используются для поддержания болезни зависимости, а также как реляционные ресурсы для </a:t>
            </a:r>
            <a:r>
              <a:rPr lang="ru-RU" sz="2400" u="sng" dirty="0" smtClean="0">
                <a:solidFill>
                  <a:srgbClr val="FF0000"/>
                </a:solidFill>
              </a:rPr>
              <a:t>формирования различных клинических картин расстройства личности.</a:t>
            </a:r>
          </a:p>
          <a:p>
            <a:pPr algn="just"/>
            <a:endParaRPr lang="en-US" sz="2800" b="1" dirty="0" smtClean="0">
              <a:solidFill>
                <a:srgbClr val="FF0000"/>
              </a:solidFill>
            </a:endParaRPr>
          </a:p>
          <a:p>
            <a:pPr algn="just"/>
            <a:r>
              <a:rPr lang="ru-RU" sz="2800" b="1" dirty="0" smtClean="0">
                <a:solidFill>
                  <a:srgbClr val="FF0000"/>
                </a:solidFill>
              </a:rPr>
              <a:t>Семейная система алкоголика рассматривается как очень мощный инкубатор «</a:t>
            </a:r>
            <a:r>
              <a:rPr lang="ru-RU" sz="2800" b="1" dirty="0" err="1" smtClean="0">
                <a:solidFill>
                  <a:srgbClr val="FF0000"/>
                </a:solidFill>
              </a:rPr>
              <a:t>аддиктивной</a:t>
            </a:r>
            <a:r>
              <a:rPr lang="ru-RU" sz="2800" b="1" dirty="0" smtClean="0">
                <a:solidFill>
                  <a:srgbClr val="FF0000"/>
                </a:solidFill>
              </a:rPr>
              <a:t> личности», как специфического расстройства личности</a:t>
            </a:r>
            <a:endParaRPr lang="en-US" sz="2400" dirty="0"/>
          </a:p>
          <a:p>
            <a:endParaRPr lang="en-US" dirty="0"/>
          </a:p>
        </p:txBody>
      </p:sp>
    </p:spTree>
    <p:extLst>
      <p:ext uri="{BB962C8B-B14F-4D97-AF65-F5344CB8AC3E}">
        <p14:creationId xmlns:p14="http://schemas.microsoft.com/office/powerpoint/2010/main" val="3263581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200" dirty="0" smtClean="0">
                <a:solidFill>
                  <a:srgbClr val="FF0000"/>
                </a:solidFill>
              </a:rPr>
              <a:t>НАРУЖНЫЕ СЛОИ</a:t>
            </a:r>
            <a:endParaRPr lang="en-US" sz="3200" dirty="0">
              <a:solidFill>
                <a:srgbClr val="FF0000"/>
              </a:solidFill>
            </a:endParaRPr>
          </a:p>
        </p:txBody>
      </p:sp>
      <p:sp>
        <p:nvSpPr>
          <p:cNvPr id="3" name="Text Placeholder 2"/>
          <p:cNvSpPr>
            <a:spLocks noGrp="1"/>
          </p:cNvSpPr>
          <p:nvPr>
            <p:ph type="body" idx="1"/>
          </p:nvPr>
        </p:nvSpPr>
        <p:spPr/>
        <p:txBody>
          <a:bodyPr>
            <a:noAutofit/>
          </a:bodyPr>
          <a:lstStyle/>
          <a:p>
            <a:r>
              <a:rPr lang="ru-RU" sz="4400" b="1" dirty="0" smtClean="0">
                <a:solidFill>
                  <a:schemeClr val="tx1"/>
                </a:solidFill>
              </a:rPr>
              <a:t>ПРОЦЕССЫ АДАПТАЦИИ СЕМЬИ</a:t>
            </a:r>
            <a:endParaRPr lang="en-US" sz="4400" b="1" dirty="0">
              <a:solidFill>
                <a:schemeClr val="tx1"/>
              </a:solidFill>
            </a:endParaRPr>
          </a:p>
        </p:txBody>
      </p:sp>
    </p:spTree>
    <p:extLst>
      <p:ext uri="{BB962C8B-B14F-4D97-AF65-F5344CB8AC3E}">
        <p14:creationId xmlns:p14="http://schemas.microsoft.com/office/powerpoint/2010/main" val="846399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
            </a:r>
            <a:endParaRPr lang="en-US" dirty="0"/>
          </a:p>
        </p:txBody>
      </p:sp>
      <p:sp>
        <p:nvSpPr>
          <p:cNvPr id="3" name="Content Placeholder 2"/>
          <p:cNvSpPr>
            <a:spLocks noGrp="1"/>
          </p:cNvSpPr>
          <p:nvPr>
            <p:ph idx="1"/>
          </p:nvPr>
        </p:nvSpPr>
        <p:spPr/>
        <p:txBody>
          <a:bodyPr>
            <a:normAutofit/>
          </a:bodyPr>
          <a:lstStyle/>
          <a:p>
            <a:endParaRPr lang="en-US" sz="2000" dirty="0" smtClean="0">
              <a:latin typeface="Arial" pitchFamily="34" charset="0"/>
              <a:cs typeface="Arial" pitchFamily="34" charset="0"/>
            </a:endParaRPr>
          </a:p>
          <a:p>
            <a:pPr algn="just"/>
            <a:r>
              <a:rPr lang="ru-RU" sz="2000" dirty="0" smtClean="0">
                <a:latin typeface="Arial" pitchFamily="34" charset="0"/>
                <a:cs typeface="Arial" pitchFamily="34" charset="0"/>
              </a:rPr>
              <a:t>Алкоголизм не мог бы так долго продолжаться а его последствия не были бы такими тяжелыми если бы не присутствовала толерантность со стороны семьи, так как параллельно с адаптацией организма и психологическими процессами у алкоголика происходить подобный процесс адаптации в семье между алкоголиком и членами семьи или между алкоголиком и его окружением.</a:t>
            </a:r>
          </a:p>
          <a:p>
            <a:pPr algn="just"/>
            <a:r>
              <a:rPr lang="ru-RU" sz="2000" dirty="0" smtClean="0">
                <a:latin typeface="Arial" pitchFamily="34" charset="0"/>
                <a:cs typeface="Arial" pitchFamily="34" charset="0"/>
              </a:rPr>
              <a:t>Эти процессы по своей сущности являются психологическими и эмоциональными, а по своей форме коммуникационными – интерактивными, значит – происходят между членами семьи, к которой алкоголик все время принадлежит и в которой он существует вместе со своим алкоголизмом.</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620952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a:bodyPr>
          <a:lstStyle/>
          <a:p>
            <a:pPr algn="just"/>
            <a:r>
              <a:rPr lang="ru-RU" sz="2400" b="1" dirty="0" smtClean="0">
                <a:latin typeface="Calibri" pitchFamily="34" charset="0"/>
                <a:cs typeface="Calibri" pitchFamily="34" charset="0"/>
              </a:rPr>
              <a:t>Продолжительность алкоголизма и уникальность каждого индивидуума или специфичность каждой семьи не позволяет схематизировать процесс адаптации</a:t>
            </a:r>
            <a:endParaRPr lang="en-US" sz="2400" b="1" dirty="0" smtClean="0">
              <a:latin typeface="Calibri" pitchFamily="34" charset="0"/>
              <a:cs typeface="Calibri" pitchFamily="34" charset="0"/>
            </a:endParaRPr>
          </a:p>
          <a:p>
            <a:pPr algn="just"/>
            <a:r>
              <a:rPr lang="ru-RU" sz="2000" dirty="0" smtClean="0">
                <a:latin typeface="Calibri" pitchFamily="34" charset="0"/>
                <a:cs typeface="Calibri" pitchFamily="34" charset="0"/>
              </a:rPr>
              <a:t>По сути здесь речь идет о пролонгированной адаптации семьи к растущему стрессовому воздействию алкоголизма. Это расширяющийся комплексный процесс приспосабливания взаимного поведения и отношений. В данный процесс также включаются рассуждения и эмоции, при чем эмоциональный климат в семье становится все более напряженным и сложным, а функциональность семьи постоянно понижается, с возможным возникновением симптомов у других членов семьи.</a:t>
            </a:r>
          </a:p>
        </p:txBody>
      </p:sp>
    </p:spTree>
    <p:extLst>
      <p:ext uri="{BB962C8B-B14F-4D97-AF65-F5344CB8AC3E}">
        <p14:creationId xmlns:p14="http://schemas.microsoft.com/office/powerpoint/2010/main" val="2676526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a:t> </a:t>
            </a:r>
            <a:br>
              <a:rPr lang="en-US" dirty="0"/>
            </a:br>
            <a:r>
              <a:rPr lang="ru-RU" sz="3600" dirty="0" err="1" smtClean="0">
                <a:solidFill>
                  <a:srgbClr val="FF0000"/>
                </a:solidFill>
                <a:latin typeface="Arial" pitchFamily="34" charset="0"/>
                <a:cs typeface="Arial" pitchFamily="34" charset="0"/>
              </a:rPr>
              <a:t>Социально-бихевиористическая</a:t>
            </a:r>
            <a:r>
              <a:rPr lang="ru-RU" sz="3600" dirty="0" smtClean="0">
                <a:solidFill>
                  <a:srgbClr val="FF0000"/>
                </a:solidFill>
                <a:latin typeface="Arial" pitchFamily="34" charset="0"/>
                <a:cs typeface="Arial" pitchFamily="34" charset="0"/>
              </a:rPr>
              <a:t> модель</a:t>
            </a:r>
            <a:r>
              <a:rPr lang="en-US" sz="3600" dirty="0" smtClean="0">
                <a:solidFill>
                  <a:srgbClr val="FF0000"/>
                </a:solidFill>
                <a:latin typeface="Arial" pitchFamily="34" charset="0"/>
                <a:cs typeface="Arial" pitchFamily="34" charset="0"/>
              </a:rPr>
              <a:t/>
            </a:r>
            <a:br>
              <a:rPr lang="en-US" sz="3600" dirty="0" smtClean="0">
                <a:solidFill>
                  <a:srgbClr val="FF0000"/>
                </a:solidFill>
                <a:latin typeface="Arial" pitchFamily="34" charset="0"/>
                <a:cs typeface="Arial" pitchFamily="34" charset="0"/>
              </a:rPr>
            </a:br>
            <a:r>
              <a:rPr lang="en-US" sz="2200" dirty="0" smtClean="0"/>
              <a:t>(</a:t>
            </a:r>
            <a:r>
              <a:rPr lang="en-US" sz="2200" dirty="0" err="1" smtClean="0"/>
              <a:t>J.Jackson</a:t>
            </a:r>
            <a:r>
              <a:rPr lang="en-US" sz="2200" dirty="0" smtClean="0"/>
              <a:t>)</a:t>
            </a:r>
            <a:r>
              <a:rPr lang="en-US" sz="2200" dirty="0"/>
              <a:t/>
            </a:r>
            <a:br>
              <a:rPr lang="en-US" sz="2200" dirty="0"/>
            </a:br>
            <a:r>
              <a:rPr lang="en-US" dirty="0" smtClean="0"/>
              <a:t> </a:t>
            </a:r>
            <a:endParaRPr lang="en-US" dirty="0"/>
          </a:p>
        </p:txBody>
      </p:sp>
      <p:sp>
        <p:nvSpPr>
          <p:cNvPr id="3" name="Content Placeholder 2"/>
          <p:cNvSpPr>
            <a:spLocks noGrp="1"/>
          </p:cNvSpPr>
          <p:nvPr>
            <p:ph idx="1"/>
          </p:nvPr>
        </p:nvSpPr>
        <p:spPr>
          <a:xfrm>
            <a:off x="533400" y="1500174"/>
            <a:ext cx="8229600" cy="4702189"/>
          </a:xfrm>
        </p:spPr>
        <p:txBody>
          <a:bodyPr>
            <a:normAutofit fontScale="25000" lnSpcReduction="20000"/>
          </a:bodyPr>
          <a:lstStyle/>
          <a:p>
            <a:pPr algn="just"/>
            <a:r>
              <a:rPr lang="ru-RU" sz="8000" dirty="0" smtClean="0">
                <a:solidFill>
                  <a:srgbClr val="FF0000"/>
                </a:solidFill>
              </a:rPr>
              <a:t>Первый этап – аннуляция </a:t>
            </a:r>
            <a:r>
              <a:rPr lang="ru-RU" sz="8000" dirty="0" smtClean="0"/>
              <a:t>подразумевает психологический механизм отрицания, который в действительности приводит к прикрытию проблемы.</a:t>
            </a:r>
            <a:r>
              <a:rPr lang="en-US" sz="8000" dirty="0" smtClean="0"/>
              <a:t> </a:t>
            </a:r>
            <a:endParaRPr lang="vi-VN" sz="8000" dirty="0"/>
          </a:p>
          <a:p>
            <a:pPr algn="just"/>
            <a:r>
              <a:rPr lang="ru-RU" sz="8000" dirty="0" smtClean="0">
                <a:solidFill>
                  <a:srgbClr val="FF0000"/>
                </a:solidFill>
              </a:rPr>
              <a:t>Второй этап – устранение проблемы</a:t>
            </a:r>
            <a:r>
              <a:rPr lang="vi-VN" sz="8000" dirty="0" smtClean="0"/>
              <a:t>,</a:t>
            </a:r>
            <a:r>
              <a:rPr lang="ru-RU" sz="8000" dirty="0" smtClean="0"/>
              <a:t> возрастающее повторение эксцессов заставляет семью попытаться решить, устранить проблему внутри семьи или брака. Перераспределяются функции и роли. Семья изолируется а в отношении к внешнему миру могут быть использованы манипуляция и ложь – обоснование отсутствия на работе или других действий, потом рационализация, сокрытие эксцессов и под. Супруга или другие члены семьи принимают на себя роль страдальца или жертвы.</a:t>
            </a:r>
            <a:endParaRPr lang="en-US" sz="8000" dirty="0" smtClean="0"/>
          </a:p>
          <a:p>
            <a:pPr algn="just"/>
            <a:r>
              <a:rPr lang="ru-RU" sz="8000" dirty="0" smtClean="0">
                <a:solidFill>
                  <a:srgbClr val="FF0000"/>
                </a:solidFill>
              </a:rPr>
              <a:t>Третий этап - дезорганизация</a:t>
            </a:r>
            <a:r>
              <a:rPr lang="vi-VN" sz="8000" dirty="0" smtClean="0"/>
              <a:t>,</a:t>
            </a:r>
            <a:r>
              <a:rPr lang="ru-RU" sz="8000" dirty="0" smtClean="0"/>
              <a:t> этап, когда все сильнее проявляются конфликты, больше членов втянуто в конфликт, особенно дети. В функционировании семьи растет хаос. Брак совсем </a:t>
            </a:r>
            <a:r>
              <a:rPr lang="ru-RU" sz="8000" dirty="0" err="1" smtClean="0"/>
              <a:t>дисфункционален</a:t>
            </a:r>
            <a:r>
              <a:rPr lang="ru-RU" sz="8000" dirty="0" smtClean="0"/>
              <a:t>, эмоциональные отношения холодные или насыщенные ссорами и ненавистью, отказами и наказаниями. Ни один из членов семьи не способен легко и эффективно выполнять свою роль. Проблема заметна для окружающей среды.</a:t>
            </a:r>
            <a:r>
              <a:rPr lang="vi-VN" sz="8000" dirty="0" smtClean="0"/>
              <a:t> </a:t>
            </a:r>
            <a:r>
              <a:rPr lang="en-US" sz="8000" dirty="0" smtClean="0"/>
              <a:t> </a:t>
            </a:r>
            <a:endParaRPr lang="vi-VN" sz="8000" dirty="0"/>
          </a:p>
          <a:p>
            <a:endParaRPr lang="en-US" sz="8000" dirty="0"/>
          </a:p>
        </p:txBody>
      </p:sp>
    </p:spTree>
    <p:extLst>
      <p:ext uri="{BB962C8B-B14F-4D97-AF65-F5344CB8AC3E}">
        <p14:creationId xmlns:p14="http://schemas.microsoft.com/office/powerpoint/2010/main" val="2469470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3800" dirty="0" smtClean="0">
                <a:solidFill>
                  <a:srgbClr val="FF0000"/>
                </a:solidFill>
              </a:rPr>
              <a:t>Четвертый этап: попытка реорганизации несмотря на проблемы</a:t>
            </a:r>
            <a:endParaRPr lang="en-US" sz="3800" dirty="0">
              <a:solidFill>
                <a:srgbClr val="FF0000"/>
              </a:solidFill>
            </a:endParaRPr>
          </a:p>
        </p:txBody>
      </p:sp>
      <p:sp>
        <p:nvSpPr>
          <p:cNvPr id="3" name="Content Placeholder 2"/>
          <p:cNvSpPr>
            <a:spLocks noGrp="1"/>
          </p:cNvSpPr>
          <p:nvPr>
            <p:ph idx="1"/>
          </p:nvPr>
        </p:nvSpPr>
        <p:spPr>
          <a:xfrm>
            <a:off x="457200" y="1752600"/>
            <a:ext cx="8229600" cy="4525963"/>
          </a:xfrm>
        </p:spPr>
        <p:txBody>
          <a:bodyPr>
            <a:noAutofit/>
          </a:bodyPr>
          <a:lstStyle/>
          <a:p>
            <a:pPr marL="0" indent="0">
              <a:buNone/>
            </a:pPr>
            <a:endParaRPr lang="vi-VN" sz="2400" b="1" dirty="0">
              <a:solidFill>
                <a:srgbClr val="FF0000"/>
              </a:solidFill>
            </a:endParaRPr>
          </a:p>
          <a:p>
            <a:pPr algn="just"/>
            <a:r>
              <a:rPr lang="ru-RU" sz="2000" dirty="0" smtClean="0"/>
              <a:t>Занимаются «энергичные» и «твердые позиции», которые должны привести к нейтрализации и контролю алкоголика «лишением прав», но на данном этапе «подливается масло в огонь» таким образом, что алкоголик освобождается от его обязанностей и ответственности. Создаются различные «пакты» в семье, чтобы «решить проблему» и поддерживать функциональность т.е. обеспечить потребности других членов семьи. Чаще всего женщина берет все обязанности на себя, становится «хозяином в доме» и «главой парада», но это делается за счет других ролей, и ее и мужа. Брак отмирает, алкоголик может «свободно» пить.</a:t>
            </a:r>
          </a:p>
        </p:txBody>
      </p:sp>
    </p:spTree>
    <p:extLst>
      <p:ext uri="{BB962C8B-B14F-4D97-AF65-F5344CB8AC3E}">
        <p14:creationId xmlns:p14="http://schemas.microsoft.com/office/powerpoint/2010/main" val="869163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dirty="0" smtClean="0"/>
              <a:t>Алкоголизм</a:t>
            </a:r>
            <a:r>
              <a:rPr lang="en-US" dirty="0"/>
              <a:t/>
            </a:r>
            <a:br>
              <a:rPr lang="en-US" dirty="0"/>
            </a:br>
            <a:r>
              <a:rPr lang="ru-RU" sz="2200" dirty="0" smtClean="0"/>
              <a:t>очень сложное заболевание, которое может проявляться во многих формах</a:t>
            </a:r>
            <a:r>
              <a:rPr lang="en-US" sz="2200" dirty="0" smtClean="0"/>
              <a:t>:</a:t>
            </a:r>
            <a:r>
              <a:rPr lang="en-US" sz="2200" dirty="0"/>
              <a:t/>
            </a:r>
            <a:br>
              <a:rPr lang="en-US" sz="2200" dirty="0"/>
            </a:br>
            <a:endParaRPr lang="en-US" sz="2200" dirty="0"/>
          </a:p>
        </p:txBody>
      </p:sp>
      <p:sp>
        <p:nvSpPr>
          <p:cNvPr id="3" name="Content Placeholder 2"/>
          <p:cNvSpPr>
            <a:spLocks noGrp="1"/>
          </p:cNvSpPr>
          <p:nvPr>
            <p:ph idx="1"/>
          </p:nvPr>
        </p:nvSpPr>
        <p:spPr/>
        <p:txBody>
          <a:bodyPr>
            <a:noAutofit/>
          </a:bodyPr>
          <a:lstStyle/>
          <a:p>
            <a:pPr marL="0" indent="0">
              <a:buNone/>
            </a:pPr>
            <a:r>
              <a:rPr lang="en-US" sz="2000" dirty="0" smtClean="0"/>
              <a:t> </a:t>
            </a:r>
            <a:endParaRPr lang="en-US" sz="2000" dirty="0"/>
          </a:p>
          <a:p>
            <a:pPr algn="just"/>
            <a:r>
              <a:rPr lang="ru-RU" sz="1800" dirty="0" smtClean="0"/>
              <a:t>как социально-патологический образец распивания спиртных напитков</a:t>
            </a:r>
            <a:endParaRPr lang="en-US" sz="1800" dirty="0"/>
          </a:p>
          <a:p>
            <a:pPr algn="just"/>
            <a:r>
              <a:rPr lang="ru-RU" sz="1800" dirty="0" smtClean="0"/>
              <a:t>как синдром зависимости от алкоголя</a:t>
            </a:r>
            <a:endParaRPr lang="en-US" sz="1800" dirty="0"/>
          </a:p>
          <a:p>
            <a:pPr algn="just"/>
            <a:r>
              <a:rPr lang="ru-RU" sz="1800" dirty="0" smtClean="0"/>
              <a:t>как серьезное психиатрическое, </a:t>
            </a:r>
            <a:r>
              <a:rPr lang="ru-RU" sz="1800" dirty="0" err="1" smtClean="0"/>
              <a:t>психо-физиологическое</a:t>
            </a:r>
            <a:r>
              <a:rPr lang="ru-RU" sz="1800" dirty="0" smtClean="0"/>
              <a:t> расстройство, возникшее как прямое последствие хронической алкогольной интоксикации</a:t>
            </a:r>
          </a:p>
          <a:p>
            <a:pPr algn="just"/>
            <a:r>
              <a:rPr lang="ru-RU" sz="1800" dirty="0" smtClean="0"/>
              <a:t>как хроническое состояние стресса, которое постоянно меняет отношения в семье и психосоциальное функционирование некоторых членов семьи </a:t>
            </a:r>
          </a:p>
          <a:p>
            <a:pPr algn="just"/>
            <a:r>
              <a:rPr lang="ru-RU" sz="1800" dirty="0" smtClean="0"/>
              <a:t>как стиль патологического общения с социальной средой, который позволяет избежать ответственности и контроля окружающей среды и близкого человека</a:t>
            </a:r>
            <a:endParaRPr lang="en-US" sz="1800" dirty="0"/>
          </a:p>
          <a:p>
            <a:pPr algn="just"/>
            <a:r>
              <a:rPr lang="ru-RU" sz="1800" dirty="0" smtClean="0"/>
              <a:t>как симптом нарушения системы семьи, за счет которого такая система поддерживается, существует и продолжается в следующем поколении.</a:t>
            </a:r>
            <a:endParaRPr lang="en-US" sz="1800" dirty="0"/>
          </a:p>
          <a:p>
            <a:endParaRPr lang="en-US" sz="2000" dirty="0"/>
          </a:p>
          <a:p>
            <a:endParaRPr lang="en-US" sz="2000" dirty="0"/>
          </a:p>
        </p:txBody>
      </p:sp>
    </p:spTree>
    <p:extLst>
      <p:ext uri="{BB962C8B-B14F-4D97-AF65-F5344CB8AC3E}">
        <p14:creationId xmlns:p14="http://schemas.microsoft.com/office/powerpoint/2010/main" val="23904696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b="1" dirty="0" smtClean="0">
                <a:solidFill>
                  <a:srgbClr val="FF0000"/>
                </a:solidFill>
              </a:rPr>
              <a:t>Этап матриархата</a:t>
            </a:r>
            <a:r>
              <a:rPr lang="en-US" sz="2700" dirty="0" smtClean="0"/>
              <a:t>(«</a:t>
            </a:r>
            <a:r>
              <a:rPr lang="ru-RU" sz="2700" dirty="0" err="1" smtClean="0"/>
              <a:t>псевдо-решения</a:t>
            </a:r>
            <a:r>
              <a:rPr lang="en-US" sz="2700" dirty="0" smtClean="0"/>
              <a:t>“)</a:t>
            </a:r>
            <a:endParaRPr lang="en-US" sz="2700" dirty="0"/>
          </a:p>
        </p:txBody>
      </p:sp>
      <p:sp>
        <p:nvSpPr>
          <p:cNvPr id="3" name="Content Placeholder 2"/>
          <p:cNvSpPr>
            <a:spLocks noGrp="1"/>
          </p:cNvSpPr>
          <p:nvPr>
            <p:ph idx="1"/>
          </p:nvPr>
        </p:nvSpPr>
        <p:spPr/>
        <p:txBody>
          <a:bodyPr>
            <a:normAutofit lnSpcReduction="10000"/>
          </a:bodyPr>
          <a:lstStyle/>
          <a:p>
            <a:endParaRPr lang="en-US" sz="2900" dirty="0" smtClean="0"/>
          </a:p>
          <a:p>
            <a:pPr algn="just"/>
            <a:r>
              <a:rPr lang="ru-RU" sz="1900" dirty="0" smtClean="0"/>
              <a:t>Это</a:t>
            </a:r>
            <a:r>
              <a:rPr lang="vi-VN" sz="1900" dirty="0" smtClean="0"/>
              <a:t> </a:t>
            </a:r>
            <a:r>
              <a:rPr lang="ru-RU" sz="1900" u="sng" dirty="0" smtClean="0">
                <a:solidFill>
                  <a:srgbClr val="FF0000"/>
                </a:solidFill>
              </a:rPr>
              <a:t>период настоящего патологического гомеостаза</a:t>
            </a:r>
            <a:r>
              <a:rPr lang="ru-RU" sz="1900" dirty="0" smtClean="0">
                <a:solidFill>
                  <a:srgbClr val="FF0000"/>
                </a:solidFill>
              </a:rPr>
              <a:t> </a:t>
            </a:r>
            <a:r>
              <a:rPr lang="ru-RU" sz="1900" dirty="0" smtClean="0"/>
              <a:t>т.е. семья восстанавливает баланс и стабильность на низком уровне функционирования, как-нибудь реорганизуется, но это измененная т.е. патологическая организация. Тогда супруга или другой член семьи оказывает давление, серьезно угрожает разводом или другими «санкциями» и большое количество алкоголиков на данном этапе обращается за лечением.</a:t>
            </a:r>
          </a:p>
          <a:p>
            <a:pPr algn="just"/>
            <a:r>
              <a:rPr lang="ru-RU" sz="1900" dirty="0" smtClean="0"/>
              <a:t>Но на данном этапе </a:t>
            </a:r>
            <a:r>
              <a:rPr lang="ru-RU" sz="1900" u="sng" dirty="0" smtClean="0">
                <a:solidFill>
                  <a:srgbClr val="FF0000"/>
                </a:solidFill>
              </a:rPr>
              <a:t>алкоголик может без лечения восстановить абстиненцию, даже в течение нескольких месяцев,</a:t>
            </a:r>
            <a:r>
              <a:rPr lang="ru-RU" sz="1900" dirty="0" smtClean="0"/>
              <a:t> «опомниться», взять на себя некоторые функции и обязанности, но не меняет ни поведение, ни систему рассуждений. Тогда он, как правило, «играет роль героя», отрицая, что когда-либо были проблемы, доказывает, что он «не алкоголик, потому что может не пить». В стратегическом плане, он просто «тушит пожар», «закрывает себя и семью», и как правило, алкоголизм продолжается.</a:t>
            </a:r>
            <a:endParaRPr lang="vi-VN" dirty="0"/>
          </a:p>
          <a:p>
            <a:endParaRPr lang="vi-VN" dirty="0"/>
          </a:p>
          <a:p>
            <a:endParaRPr lang="en-US" dirty="0"/>
          </a:p>
        </p:txBody>
      </p:sp>
    </p:spTree>
    <p:extLst>
      <p:ext uri="{BB962C8B-B14F-4D97-AF65-F5344CB8AC3E}">
        <p14:creationId xmlns:p14="http://schemas.microsoft.com/office/powerpoint/2010/main" val="4284117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pPr algn="just"/>
            <a:r>
              <a:rPr lang="ru-RU" sz="2000" dirty="0" smtClean="0">
                <a:solidFill>
                  <a:srgbClr val="FF0000"/>
                </a:solidFill>
              </a:rPr>
              <a:t>Пятый этап: бегство от проблемы</a:t>
            </a:r>
            <a:r>
              <a:rPr lang="ru-RU" sz="2000" dirty="0" smtClean="0"/>
              <a:t>, дальнейшее распивание приводит к растущим конфликтам, система «стабилизирована» на патологическом уровне. Супруга покидает мужа или кто-нибудь из членов семьи принимает «жесткие меры» (изгнание из дома или уход из дома, развод</a:t>
            </a:r>
            <a:endParaRPr lang="vi-VN" sz="2000" dirty="0"/>
          </a:p>
          <a:p>
            <a:pPr algn="just"/>
            <a:r>
              <a:rPr lang="ru-RU" sz="2000" dirty="0" smtClean="0">
                <a:solidFill>
                  <a:srgbClr val="FF0000"/>
                </a:solidFill>
              </a:rPr>
              <a:t>Шестой этап: реорганизация одной части семьи после развода</a:t>
            </a:r>
            <a:r>
              <a:rPr lang="ru-RU" sz="2000" dirty="0" smtClean="0"/>
              <a:t>, характеризуется либо «спокойным» продолжением распивания у алкоголика или «агрессией», «попытками» вернуть систему в прежнее состояние, чтобы семья интегрировалась или жена вернулась, которое иногда происходит и без лечения или с принятием лечением.</a:t>
            </a:r>
            <a:endParaRPr lang="ru-RU" sz="2000" dirty="0" smtClean="0">
              <a:solidFill>
                <a:srgbClr val="FF0000"/>
              </a:solidFill>
            </a:endParaRPr>
          </a:p>
          <a:p>
            <a:pPr algn="just"/>
            <a:r>
              <a:rPr lang="ru-RU" sz="2000" dirty="0" smtClean="0">
                <a:solidFill>
                  <a:srgbClr val="FF0000"/>
                </a:solidFill>
              </a:rPr>
              <a:t>Седьмой этап является этапом реорганизации во время и после лечения. </a:t>
            </a:r>
            <a:r>
              <a:rPr lang="ru-RU" sz="2000" dirty="0" smtClean="0"/>
              <a:t>Семья и супруга не доверяют друг другу. Трудно оставлять занятые позиции и «выгоду» от алкоголизма. Дети не всегда легко принимают авторитет родителя алкоголика. </a:t>
            </a:r>
            <a:r>
              <a:rPr lang="ru-RU" sz="2000" dirty="0" err="1" smtClean="0"/>
              <a:t>Встревоженность</a:t>
            </a:r>
            <a:r>
              <a:rPr lang="ru-RU" sz="2000" dirty="0" smtClean="0"/>
              <a:t>, психические трудности и сопротивление у супруги могут продолжаться долго, потому что есть страх рецидива. На данном этапе важным является восстановление процессов, которые должны означать изменение на более высоком уровне, для того, чтобы можно было установить совершенно новую структуру и динамику семейных отношений.</a:t>
            </a:r>
            <a:endParaRPr lang="vi-VN" sz="2000" dirty="0" smtClean="0"/>
          </a:p>
          <a:p>
            <a:pPr marL="0" indent="0">
              <a:buNone/>
            </a:pPr>
            <a:endParaRPr lang="en-US" sz="2000" dirty="0"/>
          </a:p>
        </p:txBody>
      </p:sp>
    </p:spTree>
    <p:extLst>
      <p:ext uri="{BB962C8B-B14F-4D97-AF65-F5344CB8AC3E}">
        <p14:creationId xmlns:p14="http://schemas.microsoft.com/office/powerpoint/2010/main" val="46759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3200" b="0" dirty="0" smtClean="0">
                <a:solidFill>
                  <a:srgbClr val="FF0000"/>
                </a:solidFill>
              </a:rPr>
              <a:t>БОЛЕЕ ГЛУБОКИ СЛОИ</a:t>
            </a:r>
            <a:r>
              <a:rPr lang="en-US" sz="3200" b="0" dirty="0" smtClean="0">
                <a:solidFill>
                  <a:srgbClr val="FF0000"/>
                </a:solidFill>
              </a:rPr>
              <a:t/>
            </a:r>
            <a:br>
              <a:rPr lang="en-US" sz="3200" b="0" dirty="0" smtClean="0">
                <a:solidFill>
                  <a:srgbClr val="FF0000"/>
                </a:solidFill>
              </a:rPr>
            </a:br>
            <a:r>
              <a:rPr lang="en-US" sz="3200" b="0" dirty="0" smtClean="0">
                <a:solidFill>
                  <a:srgbClr val="FF0000"/>
                </a:solidFill>
              </a:rPr>
              <a:t> </a:t>
            </a:r>
            <a:endParaRPr lang="en-US" sz="3200" b="0" dirty="0">
              <a:solidFill>
                <a:srgbClr val="FF0000"/>
              </a:solidFill>
            </a:endParaRPr>
          </a:p>
        </p:txBody>
      </p:sp>
      <p:sp>
        <p:nvSpPr>
          <p:cNvPr id="3" name="Text Placeholder 2"/>
          <p:cNvSpPr>
            <a:spLocks noGrp="1"/>
          </p:cNvSpPr>
          <p:nvPr>
            <p:ph type="body" idx="1"/>
          </p:nvPr>
        </p:nvSpPr>
        <p:spPr/>
        <p:txBody>
          <a:bodyPr>
            <a:normAutofit/>
          </a:bodyPr>
          <a:lstStyle/>
          <a:p>
            <a:r>
              <a:rPr lang="ru-RU" sz="4400" dirty="0" smtClean="0">
                <a:solidFill>
                  <a:schemeClr val="tx1"/>
                </a:solidFill>
              </a:rPr>
              <a:t>ПРОЦЕСС АДАПТАЦИИ СЕМЬИ</a:t>
            </a:r>
            <a:endParaRPr lang="en-US" sz="4400" dirty="0">
              <a:solidFill>
                <a:schemeClr val="tx1"/>
              </a:solidFill>
            </a:endParaRPr>
          </a:p>
        </p:txBody>
      </p:sp>
    </p:spTree>
    <p:extLst>
      <p:ext uri="{BB962C8B-B14F-4D97-AF65-F5344CB8AC3E}">
        <p14:creationId xmlns:p14="http://schemas.microsoft.com/office/powerpoint/2010/main" val="1877753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800" dirty="0" smtClean="0"/>
              <a:t>По</a:t>
            </a:r>
            <a:r>
              <a:rPr lang="en-US" sz="2800" dirty="0" smtClean="0"/>
              <a:t> </a:t>
            </a:r>
            <a:r>
              <a:rPr lang="ru-RU" sz="2800" dirty="0" err="1" smtClean="0"/>
              <a:t>Боуэне</a:t>
            </a:r>
            <a:r>
              <a:rPr lang="ru-RU" sz="2800" dirty="0" smtClean="0"/>
              <a:t> (</a:t>
            </a:r>
            <a:r>
              <a:rPr lang="en-US" sz="2800" dirty="0" smtClean="0"/>
              <a:t>Bowen</a:t>
            </a:r>
            <a:r>
              <a:rPr lang="ru-RU" sz="2800" dirty="0" smtClean="0"/>
              <a:t>)</a:t>
            </a:r>
            <a:r>
              <a:rPr lang="en-US" sz="2800" dirty="0" smtClean="0"/>
              <a:t>,  </a:t>
            </a:r>
            <a:br>
              <a:rPr lang="en-US" sz="2800" dirty="0" smtClean="0"/>
            </a:br>
            <a:r>
              <a:rPr lang="ru-RU" sz="2800" dirty="0" smtClean="0">
                <a:latin typeface="Arial Black" pitchFamily="34" charset="0"/>
              </a:rPr>
              <a:t>семьи являются, в первую очередь, эмоциональными системами</a:t>
            </a:r>
            <a:r>
              <a:rPr lang="en-US" sz="2800" dirty="0" smtClean="0">
                <a:latin typeface="Arial Black" pitchFamily="34" charset="0"/>
              </a:rPr>
              <a:t>.</a:t>
            </a:r>
            <a:r>
              <a:rPr lang="en-US" sz="2800" dirty="0">
                <a:latin typeface="Arial Black" pitchFamily="34" charset="0"/>
              </a:rPr>
              <a:t/>
            </a:r>
            <a:br>
              <a:rPr lang="en-US" sz="2800" dirty="0">
                <a:latin typeface="Arial Black" pitchFamily="34" charset="0"/>
              </a:rPr>
            </a:br>
            <a:endParaRPr lang="en-US" sz="2800" dirty="0">
              <a:latin typeface="Arial Black" pitchFamily="34"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 </a:t>
            </a:r>
            <a:endParaRPr lang="en-US" dirty="0"/>
          </a:p>
          <a:p>
            <a:pPr algn="just"/>
            <a:r>
              <a:rPr lang="ru-RU" sz="2800" dirty="0" smtClean="0"/>
              <a:t>Когда семья попадает под угрозу, возникает семейная </a:t>
            </a:r>
            <a:r>
              <a:rPr lang="ru-RU" sz="2800" dirty="0" err="1" smtClean="0"/>
              <a:t>анксиозность</a:t>
            </a:r>
            <a:r>
              <a:rPr lang="ru-RU" sz="2800" dirty="0" smtClean="0"/>
              <a:t> и семья начинает заниматься теми болезненными моделями из прошлого, которые эмоционально окрашены и наполнены инстинктивными и эмоционально проблемными интеракциями</a:t>
            </a:r>
          </a:p>
          <a:p>
            <a:pPr algn="just"/>
            <a:r>
              <a:rPr lang="ru-RU" sz="2800" b="1" dirty="0" smtClean="0">
                <a:solidFill>
                  <a:srgbClr val="FF0000"/>
                </a:solidFill>
              </a:rPr>
              <a:t>Семьи отличаются по совокупном количестве </a:t>
            </a:r>
            <a:r>
              <a:rPr lang="ru-RU" sz="2800" b="1" dirty="0" err="1" smtClean="0">
                <a:solidFill>
                  <a:srgbClr val="FF0000"/>
                </a:solidFill>
              </a:rPr>
              <a:t>анксиозности</a:t>
            </a:r>
            <a:r>
              <a:rPr lang="ru-RU" sz="2800" b="1" dirty="0" smtClean="0">
                <a:solidFill>
                  <a:srgbClr val="FF0000"/>
                </a:solidFill>
              </a:rPr>
              <a:t>, которая в них содержится и которую они могут поглотить</a:t>
            </a:r>
            <a:r>
              <a:rPr lang="en-US" sz="2800" b="1" dirty="0" smtClean="0">
                <a:solidFill>
                  <a:srgbClr val="FF0000"/>
                </a:solidFill>
              </a:rPr>
              <a:t>. </a:t>
            </a:r>
            <a:endParaRPr lang="en-US" sz="2800" b="1" dirty="0">
              <a:solidFill>
                <a:srgbClr val="FF0000"/>
              </a:solidFill>
            </a:endParaRPr>
          </a:p>
          <a:p>
            <a:pPr algn="just"/>
            <a:r>
              <a:rPr lang="ru-RU" sz="2800" dirty="0" smtClean="0"/>
              <a:t>Некоторые семьи почти не нарушены или относительно мало нарушены и показывают незначительную </a:t>
            </a:r>
            <a:r>
              <a:rPr lang="ru-RU" sz="2800" dirty="0" err="1" smtClean="0"/>
              <a:t>анксиозность</a:t>
            </a:r>
            <a:r>
              <a:rPr lang="ru-RU" sz="2800" dirty="0" smtClean="0"/>
              <a:t>, в то время как другие чувствуются чрезвычайно уязвимы и постоянно и консистентно испытывают высокий уровень </a:t>
            </a:r>
            <a:r>
              <a:rPr lang="ru-RU" sz="2800" dirty="0" err="1" smtClean="0"/>
              <a:t>анксиозности</a:t>
            </a:r>
            <a:r>
              <a:rPr lang="ru-RU" sz="2800" dirty="0" smtClean="0"/>
              <a:t>.</a:t>
            </a:r>
          </a:p>
          <a:p>
            <a:pPr>
              <a:buNone/>
            </a:pPr>
            <a:endParaRPr lang="en-US" sz="2800" dirty="0"/>
          </a:p>
          <a:p>
            <a:endParaRPr lang="en-US" dirty="0"/>
          </a:p>
        </p:txBody>
      </p:sp>
    </p:spTree>
    <p:extLst>
      <p:ext uri="{BB962C8B-B14F-4D97-AF65-F5344CB8AC3E}">
        <p14:creationId xmlns:p14="http://schemas.microsoft.com/office/powerpoint/2010/main" val="882708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algn="just"/>
            <a:r>
              <a:rPr lang="ru-RU" sz="3400" b="1" dirty="0" smtClean="0">
                <a:solidFill>
                  <a:srgbClr val="FF0000"/>
                </a:solidFill>
              </a:rPr>
              <a:t>Таким образом, семья рассматривается как эмоциональная единица, как одно целое, состоящее из существующих отношений, возникших в течение долгого времени, на протяжении нескольких поколений</a:t>
            </a:r>
            <a:endParaRPr lang="en-US" b="1" dirty="0">
              <a:solidFill>
                <a:srgbClr val="FF0000"/>
              </a:solidFill>
            </a:endParaRPr>
          </a:p>
          <a:p>
            <a:pPr algn="just"/>
            <a:r>
              <a:rPr lang="ru-RU" dirty="0" smtClean="0"/>
              <a:t>Степень, до которой индивидуум не сможет осуществить свой выбор реакции (интеллектуально или эмоционально), и сделать между ними разницу, можно предвидеть на основании функционирования его семьи происхождения.</a:t>
            </a:r>
          </a:p>
          <a:p>
            <a:pPr algn="just"/>
            <a:r>
              <a:rPr lang="ru-RU" dirty="0" smtClean="0"/>
              <a:t>Понимание текущего состояния или текущей ситуации индивидуума лежит в понимании предыдущих связей или в понимании его семейной истории</a:t>
            </a:r>
          </a:p>
          <a:p>
            <a:pPr algn="just"/>
            <a:r>
              <a:rPr lang="ru-RU" u="sng" dirty="0" smtClean="0">
                <a:solidFill>
                  <a:srgbClr val="FF0000"/>
                </a:solidFill>
              </a:rPr>
              <a:t>Следовательно, создание симптомов или проблем рассматривается более комплексно, через понимание наличия нескольких факторов, которые взаимодействуют в течение более длительного периода времени (через три поколения)</a:t>
            </a:r>
            <a:endParaRPr lang="en-US" dirty="0"/>
          </a:p>
        </p:txBody>
      </p:sp>
    </p:spTree>
    <p:extLst>
      <p:ext uri="{BB962C8B-B14F-4D97-AF65-F5344CB8AC3E}">
        <p14:creationId xmlns:p14="http://schemas.microsoft.com/office/powerpoint/2010/main" val="2915274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000" b="1" dirty="0" smtClean="0">
                <a:solidFill>
                  <a:srgbClr val="FF0000"/>
                </a:solidFill>
              </a:rPr>
              <a:t>ЭМОЦИОНАЛЬНЫЕ ПРОЦЕССЫ ЯДЕРНОЙ СЕМЬИ</a:t>
            </a:r>
            <a:r>
              <a:rPr lang="en-US" sz="2000" b="1" dirty="0" smtClean="0">
                <a:solidFill>
                  <a:srgbClr val="FF0000"/>
                </a:solidFill>
              </a:rPr>
              <a:t/>
            </a:r>
            <a:br>
              <a:rPr lang="en-US" sz="2000" b="1" dirty="0" smtClean="0">
                <a:solidFill>
                  <a:srgbClr val="FF0000"/>
                </a:solidFill>
              </a:rPr>
            </a:br>
            <a:r>
              <a:rPr lang="en-US" sz="2000" b="1" dirty="0" smtClean="0">
                <a:solidFill>
                  <a:srgbClr val="FF0000"/>
                </a:solidFill>
              </a:rPr>
              <a:t>«</a:t>
            </a:r>
            <a:r>
              <a:rPr lang="ru-RU" sz="2000" b="1" dirty="0" smtClean="0">
                <a:solidFill>
                  <a:srgbClr val="FF0000"/>
                </a:solidFill>
              </a:rPr>
              <a:t>эмоциональная энергия нерешенных привязанностей</a:t>
            </a:r>
            <a:r>
              <a:rPr lang="en-US" sz="2000" b="1" dirty="0" smtClean="0">
                <a:solidFill>
                  <a:srgbClr val="FF0000"/>
                </a:solidFill>
              </a:rPr>
              <a:t>" </a:t>
            </a:r>
            <a:r>
              <a:rPr lang="en-US" sz="2000" dirty="0" smtClean="0"/>
              <a:t/>
            </a:r>
            <a:br>
              <a:rPr lang="en-US" sz="2000" dirty="0" smtClean="0"/>
            </a:br>
            <a:r>
              <a:rPr lang="ru-RU" sz="2000" dirty="0" smtClean="0"/>
              <a:t>создает так называемый эмоциональный климат в семье</a:t>
            </a:r>
            <a:endParaRPr lang="en-US" sz="2000" dirty="0"/>
          </a:p>
        </p:txBody>
      </p:sp>
      <p:sp>
        <p:nvSpPr>
          <p:cNvPr id="3" name="Content Placeholder 2"/>
          <p:cNvSpPr>
            <a:spLocks noGrp="1"/>
          </p:cNvSpPr>
          <p:nvPr>
            <p:ph idx="1"/>
          </p:nvPr>
        </p:nvSpPr>
        <p:spPr/>
        <p:txBody>
          <a:bodyPr>
            <a:normAutofit fontScale="25000" lnSpcReduction="20000"/>
          </a:bodyPr>
          <a:lstStyle/>
          <a:p>
            <a:pPr marL="0" indent="0">
              <a:buNone/>
            </a:pPr>
            <a:endParaRPr lang="vi-VN" dirty="0"/>
          </a:p>
          <a:p>
            <a:pPr algn="just"/>
            <a:r>
              <a:rPr lang="ru-RU" sz="8000" dirty="0" smtClean="0"/>
              <a:t>В понимании данного процесса используется биологическая модель: все организмы могут адаптироваться к </a:t>
            </a:r>
            <a:r>
              <a:rPr lang="ru-RU" sz="8000" dirty="0" err="1" smtClean="0"/>
              <a:t>анксиозности</a:t>
            </a:r>
            <a:r>
              <a:rPr lang="ru-RU" sz="8000" dirty="0" smtClean="0"/>
              <a:t>, даже если она в течение некоторого времени имеет острый характер, но когда </a:t>
            </a:r>
            <a:r>
              <a:rPr lang="ru-RU" sz="8000" dirty="0" err="1" smtClean="0"/>
              <a:t>анксиозность</a:t>
            </a:r>
            <a:r>
              <a:rPr lang="ru-RU" sz="8000" dirty="0" smtClean="0"/>
              <a:t> становится хронической, существующие механизмы являются недостаточными и напряженность т.е. </a:t>
            </a:r>
            <a:r>
              <a:rPr lang="ru-RU" sz="8000" dirty="0" err="1" smtClean="0"/>
              <a:t>анксизоность</a:t>
            </a:r>
            <a:r>
              <a:rPr lang="ru-RU" sz="8000" dirty="0" smtClean="0"/>
              <a:t> встраивается в систему.</a:t>
            </a:r>
            <a:endParaRPr lang="en-US" sz="8000" dirty="0" smtClean="0"/>
          </a:p>
          <a:p>
            <a:pPr algn="just"/>
            <a:r>
              <a:rPr lang="ru-RU" sz="8000" dirty="0" smtClean="0"/>
              <a:t>Количество </a:t>
            </a:r>
            <a:r>
              <a:rPr lang="ru-RU" sz="8000" dirty="0" err="1" smtClean="0"/>
              <a:t>анксиозности</a:t>
            </a:r>
            <a:r>
              <a:rPr lang="ru-RU" sz="8000" dirty="0" smtClean="0"/>
              <a:t>, испытываемой семьей, определяет до какой степени члены семьи, как индивидуумы, могут дифференцироваться. Это процесс освобождения себя из процесса собственной семьи и попытка определить себя.</a:t>
            </a:r>
          </a:p>
          <a:p>
            <a:pPr algn="just"/>
            <a:r>
              <a:rPr lang="ru-RU" sz="8000" dirty="0" smtClean="0"/>
              <a:t>Хорошая дифференциация себя значит – быть в состоянии иметь свои собственные принципы и ценности, которые отличаются от принципов и ценностей семьи, но быть и оставаться эмоционально связанным с членами своей семьи</a:t>
            </a:r>
            <a:endParaRPr lang="vi-VN" sz="8000" dirty="0"/>
          </a:p>
          <a:p>
            <a:pPr algn="just"/>
            <a:r>
              <a:rPr lang="ru-RU" sz="8000" dirty="0" smtClean="0"/>
              <a:t>Быть в состоянии спокойно рассмотреть конфликтные интеракции. После этого, поняв свою роль в них, выбрать другой ответ на будущее</a:t>
            </a:r>
            <a:endParaRPr lang="vi-VN" sz="8000" dirty="0"/>
          </a:p>
        </p:txBody>
      </p:sp>
    </p:spTree>
    <p:extLst>
      <p:ext uri="{BB962C8B-B14F-4D97-AF65-F5344CB8AC3E}">
        <p14:creationId xmlns:p14="http://schemas.microsoft.com/office/powerpoint/2010/main" val="1484798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lgn="just"/>
            <a:r>
              <a:rPr lang="ru-RU" dirty="0" smtClean="0">
                <a:latin typeface="Calibri" pitchFamily="34" charset="0"/>
                <a:cs typeface="Calibri" pitchFamily="34" charset="0"/>
              </a:rPr>
              <a:t>Способ, которым семейная система управляет такой </a:t>
            </a:r>
            <a:r>
              <a:rPr lang="ru-RU" dirty="0" err="1" smtClean="0">
                <a:latin typeface="Calibri" pitchFamily="34" charset="0"/>
                <a:cs typeface="Calibri" pitchFamily="34" charset="0"/>
              </a:rPr>
              <a:t>анксиозностью</a:t>
            </a:r>
            <a:r>
              <a:rPr lang="ru-RU" dirty="0" smtClean="0">
                <a:latin typeface="Calibri" pitchFamily="34" charset="0"/>
                <a:cs typeface="Calibri" pitchFamily="34" charset="0"/>
              </a:rPr>
              <a:t> определяет, будет ли она </a:t>
            </a:r>
            <a:r>
              <a:rPr lang="ru-RU" dirty="0" err="1" smtClean="0">
                <a:latin typeface="Calibri" pitchFamily="34" charset="0"/>
                <a:cs typeface="Calibri" pitchFamily="34" charset="0"/>
              </a:rPr>
              <a:t>дисфункциональной</a:t>
            </a:r>
            <a:r>
              <a:rPr lang="ru-RU" dirty="0" smtClean="0">
                <a:latin typeface="Calibri" pitchFamily="34" charset="0"/>
                <a:cs typeface="Calibri" pitchFamily="34" charset="0"/>
              </a:rPr>
              <a:t> или будет освобождена от симптомов.</a:t>
            </a:r>
          </a:p>
          <a:p>
            <a:pPr algn="just"/>
            <a:r>
              <a:rPr lang="ru-RU" dirty="0" smtClean="0">
                <a:latin typeface="Calibri" pitchFamily="34" charset="0"/>
                <a:cs typeface="Calibri" pitchFamily="34" charset="0"/>
              </a:rPr>
              <a:t>семейные группы показывают колебания в размере давления, который оказывают на членов семьи чтобы выполнить обязательства </a:t>
            </a:r>
            <a:r>
              <a:rPr lang="ru-RU" dirty="0" err="1" smtClean="0">
                <a:latin typeface="Calibri" pitchFamily="34" charset="0"/>
                <a:cs typeface="Calibri" pitchFamily="34" charset="0"/>
              </a:rPr>
              <a:t>конформирования</a:t>
            </a:r>
            <a:r>
              <a:rPr lang="ru-RU" dirty="0" smtClean="0">
                <a:latin typeface="Calibri" pitchFamily="34" charset="0"/>
                <a:cs typeface="Calibri" pitchFamily="34" charset="0"/>
              </a:rPr>
              <a:t>, и какое давление члены могут абсорбировать.</a:t>
            </a:r>
          </a:p>
          <a:p>
            <a:pPr algn="just"/>
            <a:r>
              <a:rPr lang="ru-RU" dirty="0" smtClean="0">
                <a:latin typeface="Calibri" pitchFamily="34" charset="0"/>
                <a:cs typeface="Calibri" pitchFamily="34" charset="0"/>
              </a:rPr>
              <a:t>Такой уровень </a:t>
            </a:r>
            <a:r>
              <a:rPr lang="ru-RU" dirty="0" err="1" smtClean="0">
                <a:latin typeface="Calibri" pitchFamily="34" charset="0"/>
                <a:cs typeface="Calibri" pitchFamily="34" charset="0"/>
              </a:rPr>
              <a:t>анксизоности</a:t>
            </a:r>
            <a:r>
              <a:rPr lang="ru-RU" dirty="0" smtClean="0">
                <a:latin typeface="Calibri" pitchFamily="34" charset="0"/>
                <a:cs typeface="Calibri" pitchFamily="34" charset="0"/>
              </a:rPr>
              <a:t> и размер давления также определяет </a:t>
            </a:r>
            <a:r>
              <a:rPr lang="ru-RU" b="1" dirty="0" smtClean="0">
                <a:solidFill>
                  <a:srgbClr val="FF0000"/>
                </a:solidFill>
                <a:latin typeface="Calibri" pitchFamily="34" charset="0"/>
                <a:cs typeface="Calibri" pitchFamily="34" charset="0"/>
              </a:rPr>
              <a:t>степень родительской проекции</a:t>
            </a:r>
            <a:r>
              <a:rPr lang="ru-RU" dirty="0" smtClean="0">
                <a:latin typeface="Calibri" pitchFamily="34" charset="0"/>
                <a:cs typeface="Calibri" pitchFamily="34" charset="0"/>
              </a:rPr>
              <a:t>, способ, которым родители передают свою эмоциональную проблему на ребенка.</a:t>
            </a:r>
          </a:p>
          <a:p>
            <a:pPr algn="just"/>
            <a:r>
              <a:rPr lang="ru-RU" dirty="0" smtClean="0">
                <a:latin typeface="Calibri" pitchFamily="34" charset="0"/>
                <a:cs typeface="Calibri" pitchFamily="34" charset="0"/>
              </a:rPr>
              <a:t>но, и </a:t>
            </a:r>
            <a:r>
              <a:rPr lang="ru-RU" b="1" dirty="0" smtClean="0">
                <a:solidFill>
                  <a:srgbClr val="FF0000"/>
                </a:solidFill>
                <a:latin typeface="Calibri" pitchFamily="34" charset="0"/>
                <a:cs typeface="Calibri" pitchFamily="34" charset="0"/>
              </a:rPr>
              <a:t>степень дифференциации "</a:t>
            </a:r>
            <a:r>
              <a:rPr lang="ru-RU" b="1" dirty="0" err="1" smtClean="0">
                <a:solidFill>
                  <a:srgbClr val="FF0000"/>
                </a:solidFill>
                <a:latin typeface="Calibri" pitchFamily="34" charset="0"/>
                <a:cs typeface="Calibri" pitchFamily="34" charset="0"/>
              </a:rPr>
              <a:t>селф</a:t>
            </a:r>
            <a:r>
              <a:rPr lang="ru-RU" b="1" dirty="0" smtClean="0">
                <a:solidFill>
                  <a:srgbClr val="FF0000"/>
                </a:solidFill>
                <a:latin typeface="Calibri" pitchFamily="34" charset="0"/>
                <a:cs typeface="Calibri" pitchFamily="34" charset="0"/>
              </a:rPr>
              <a:t>" (Я) </a:t>
            </a:r>
            <a:r>
              <a:rPr lang="ru-RU" dirty="0" smtClean="0">
                <a:latin typeface="Calibri" pitchFamily="34" charset="0"/>
                <a:cs typeface="Calibri" pitchFamily="34" charset="0"/>
              </a:rPr>
              <a:t>– концепция, которая описывает факт, что люди отличаются между собой по способу управления и реализации своей автономии т.е. индивидуальности, с одной стороны, и привязанности т.е. общественности, с другой стороны.</a:t>
            </a:r>
            <a:endParaRPr lang="vi-VN" dirty="0"/>
          </a:p>
        </p:txBody>
      </p:sp>
    </p:spTree>
    <p:extLst>
      <p:ext uri="{BB962C8B-B14F-4D97-AF65-F5344CB8AC3E}">
        <p14:creationId xmlns:p14="http://schemas.microsoft.com/office/powerpoint/2010/main" val="3151773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lgn="just"/>
            <a:r>
              <a:rPr lang="ru-RU" b="1" dirty="0" smtClean="0">
                <a:solidFill>
                  <a:srgbClr val="FF0000"/>
                </a:solidFill>
              </a:rPr>
              <a:t>КОНЦЕПЦИЯ </a:t>
            </a:r>
            <a:r>
              <a:rPr lang="ru-RU" b="1" dirty="0" err="1" smtClean="0">
                <a:solidFill>
                  <a:srgbClr val="FF0000"/>
                </a:solidFill>
              </a:rPr>
              <a:t>ТРАНСГЕНЕРАЦИОННОЙ</a:t>
            </a:r>
            <a:r>
              <a:rPr lang="ru-RU" b="1" dirty="0" smtClean="0">
                <a:solidFill>
                  <a:srgbClr val="FF0000"/>
                </a:solidFill>
              </a:rPr>
              <a:t> ТРАНСМИССИИ</a:t>
            </a:r>
            <a:r>
              <a:rPr lang="ru-RU" dirty="0" smtClean="0">
                <a:solidFill>
                  <a:srgbClr val="FF0000"/>
                </a:solidFill>
              </a:rPr>
              <a:t> </a:t>
            </a:r>
            <a:r>
              <a:rPr lang="ru-RU" dirty="0" smtClean="0"/>
              <a:t>– это концепция, описывающая переливание потоков «эмоциональной реки» т.е. эмоционального процесса через нескольких поколений.</a:t>
            </a:r>
            <a:r>
              <a:rPr lang="en-US" dirty="0" smtClean="0"/>
              <a:t> </a:t>
            </a:r>
          </a:p>
          <a:p>
            <a:pPr marL="0" indent="0">
              <a:buNone/>
            </a:pPr>
            <a:r>
              <a:rPr lang="en-US" dirty="0" smtClean="0"/>
              <a:t>                 </a:t>
            </a:r>
            <a:r>
              <a:rPr lang="ru-RU" dirty="0" smtClean="0"/>
              <a:t>Согласно данной концепции</a:t>
            </a:r>
            <a:endParaRPr lang="en-US" dirty="0" smtClean="0"/>
          </a:p>
          <a:p>
            <a:r>
              <a:rPr lang="ru-RU" dirty="0" smtClean="0"/>
              <a:t>ядерная семья = эмоциональная единица</a:t>
            </a:r>
            <a:endParaRPr lang="en-US" dirty="0"/>
          </a:p>
          <a:p>
            <a:r>
              <a:rPr lang="ru-RU" dirty="0" err="1" smtClean="0"/>
              <a:t>трансгенерационная</a:t>
            </a:r>
            <a:r>
              <a:rPr lang="ru-RU" dirty="0" smtClean="0"/>
              <a:t> семья = эмоциональное целое</a:t>
            </a:r>
            <a:r>
              <a:rPr lang="en-US" dirty="0" smtClean="0"/>
              <a:t>. </a:t>
            </a:r>
            <a:endParaRPr lang="en-US" dirty="0"/>
          </a:p>
          <a:p>
            <a:endParaRPr lang="en-US" dirty="0"/>
          </a:p>
          <a:p>
            <a:pPr algn="just"/>
            <a:r>
              <a:rPr lang="ru-RU" b="1" u="sng" dirty="0" smtClean="0">
                <a:solidFill>
                  <a:srgbClr val="FF0000"/>
                </a:solidFill>
              </a:rPr>
              <a:t>Серьезные физические, эмоциональные и социальные дисфункции у данного поколения являются итогом эмоциональных проблем, которые происходили и увеличивались в семье в течение нескольких поколений.</a:t>
            </a:r>
            <a:endParaRPr lang="en-US" b="1" u="sng" dirty="0">
              <a:solidFill>
                <a:srgbClr val="FF0000"/>
              </a:solidFill>
            </a:endParaRPr>
          </a:p>
          <a:p>
            <a:pPr algn="just"/>
            <a:endParaRPr lang="en-US" b="1" u="sng" dirty="0"/>
          </a:p>
          <a:p>
            <a:pPr algn="just"/>
            <a:r>
              <a:rPr lang="ru-RU" sz="3400" b="1" u="sng" dirty="0" smtClean="0">
                <a:solidFill>
                  <a:srgbClr val="FF0000"/>
                </a:solidFill>
              </a:rPr>
              <a:t>Заболевание, следственно, является побочным продуктом целого ряда компромиссов, созданных системой для того, чтобы стабилизировать целое, за счет дисфункции некоторых частях</a:t>
            </a:r>
            <a:endParaRPr lang="en-US" sz="3400" b="1" u="sng" dirty="0">
              <a:solidFill>
                <a:srgbClr val="FF0000"/>
              </a:solidFill>
            </a:endParaRPr>
          </a:p>
        </p:txBody>
      </p:sp>
    </p:spTree>
    <p:extLst>
      <p:ext uri="{BB962C8B-B14F-4D97-AF65-F5344CB8AC3E}">
        <p14:creationId xmlns:p14="http://schemas.microsoft.com/office/powerpoint/2010/main" val="2205859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algn="just"/>
            <a:r>
              <a:rPr lang="ru-RU" sz="4100" b="1" dirty="0" smtClean="0">
                <a:solidFill>
                  <a:srgbClr val="FF0000"/>
                </a:solidFill>
              </a:rPr>
              <a:t>Концепция </a:t>
            </a:r>
            <a:r>
              <a:rPr lang="ru-RU" sz="4100" b="1" dirty="0" err="1" smtClean="0">
                <a:solidFill>
                  <a:srgbClr val="FF0000"/>
                </a:solidFill>
              </a:rPr>
              <a:t>трансгенерационной</a:t>
            </a:r>
            <a:r>
              <a:rPr lang="ru-RU" sz="4100" b="1" dirty="0" smtClean="0">
                <a:solidFill>
                  <a:srgbClr val="FF0000"/>
                </a:solidFill>
              </a:rPr>
              <a:t> трансмиссии содержит логическое расширение и увязку предыдущих концепций:</a:t>
            </a:r>
            <a:endParaRPr lang="en-US" sz="4100" b="1" dirty="0" smtClean="0">
              <a:solidFill>
                <a:srgbClr val="FF0000"/>
              </a:solidFill>
            </a:endParaRPr>
          </a:p>
          <a:p>
            <a:pPr algn="just"/>
            <a:r>
              <a:rPr lang="ru-RU" dirty="0" smtClean="0"/>
              <a:t>лица, вступающие в брак, имеют одинаковый уровень дифференциации "</a:t>
            </a:r>
            <a:r>
              <a:rPr lang="ru-RU" dirty="0" err="1" smtClean="0"/>
              <a:t>селф</a:t>
            </a:r>
            <a:r>
              <a:rPr lang="ru-RU" dirty="0" smtClean="0"/>
              <a:t>" (Я)</a:t>
            </a:r>
          </a:p>
          <a:p>
            <a:pPr algn="just"/>
            <a:r>
              <a:rPr lang="ru-RU" dirty="0" smtClean="0"/>
              <a:t>важным механизмом для стабилизации брачной фузии является родительская проекция </a:t>
            </a:r>
            <a:r>
              <a:rPr lang="ru-RU" dirty="0" err="1" smtClean="0"/>
              <a:t>недифференциации</a:t>
            </a:r>
            <a:r>
              <a:rPr lang="ru-RU" dirty="0" smtClean="0"/>
              <a:t> на одном или нескольких детей</a:t>
            </a:r>
          </a:p>
          <a:p>
            <a:pPr algn="just"/>
            <a:r>
              <a:rPr lang="ru-RU" dirty="0" smtClean="0"/>
              <a:t>в результате проекции одно или несколько детей растут с меньшей степенью дифференциации, чем родители или братья и сестры</a:t>
            </a:r>
          </a:p>
          <a:p>
            <a:pPr algn="just"/>
            <a:r>
              <a:rPr lang="ru-RU" dirty="0" smtClean="0"/>
              <a:t>далее, они вступают в брак с партнерами своего уровня дифференциации и процесс повторяется.</a:t>
            </a:r>
            <a:endParaRPr lang="en-US" dirty="0"/>
          </a:p>
          <a:p>
            <a:endParaRPr lang="en-US" dirty="0"/>
          </a:p>
        </p:txBody>
      </p:sp>
    </p:spTree>
    <p:extLst>
      <p:ext uri="{BB962C8B-B14F-4D97-AF65-F5344CB8AC3E}">
        <p14:creationId xmlns:p14="http://schemas.microsoft.com/office/powerpoint/2010/main" val="2832599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algn="just"/>
            <a:r>
              <a:rPr lang="ru-RU" sz="2200" b="1" dirty="0" smtClean="0">
                <a:latin typeface="Arial" pitchFamily="34" charset="0"/>
                <a:cs typeface="Arial" pitchFamily="34" charset="0"/>
              </a:rPr>
              <a:t>Возникновение симптомов в системе в форме распивания и опьянения развивается в соответствии с вышеуказанными концепциями и приводит к продолжению процессов, которые привели к симптомам</a:t>
            </a:r>
            <a:r>
              <a:rPr lang="ru-RU" sz="2200" dirty="0" smtClean="0">
                <a:latin typeface="Arial" pitchFamily="34" charset="0"/>
                <a:cs typeface="Arial" pitchFamily="34" charset="0"/>
              </a:rPr>
              <a:t> («эмоциональная энергия неразрешенной привязанности», родительская проекция, дифференциация "</a:t>
            </a:r>
            <a:r>
              <a:rPr lang="ru-RU" sz="2200" dirty="0" err="1" smtClean="0">
                <a:latin typeface="Arial" pitchFamily="34" charset="0"/>
                <a:cs typeface="Arial" pitchFamily="34" charset="0"/>
              </a:rPr>
              <a:t>селф</a:t>
            </a:r>
            <a:r>
              <a:rPr lang="ru-RU" sz="2200" dirty="0" smtClean="0">
                <a:latin typeface="Arial" pitchFamily="34" charset="0"/>
                <a:cs typeface="Arial" pitchFamily="34" charset="0"/>
              </a:rPr>
              <a:t>" (Я), </a:t>
            </a:r>
            <a:r>
              <a:rPr lang="ru-RU" sz="2200" dirty="0" err="1" smtClean="0">
                <a:latin typeface="Arial" pitchFamily="34" charset="0"/>
                <a:cs typeface="Arial" pitchFamily="34" charset="0"/>
              </a:rPr>
              <a:t>трансгенерационная</a:t>
            </a:r>
            <a:r>
              <a:rPr lang="ru-RU" sz="2200" dirty="0" smtClean="0">
                <a:latin typeface="Arial" pitchFamily="34" charset="0"/>
                <a:cs typeface="Arial" pitchFamily="34" charset="0"/>
              </a:rPr>
              <a:t> трансмиссия)</a:t>
            </a:r>
            <a:endParaRPr lang="ru-RU" sz="2200" b="1" dirty="0" smtClean="0">
              <a:latin typeface="Arial" pitchFamily="34" charset="0"/>
              <a:cs typeface="Arial" pitchFamily="34" charset="0"/>
            </a:endParaRPr>
          </a:p>
          <a:p>
            <a:pPr algn="just"/>
            <a:endParaRPr lang="en-US" sz="2200" dirty="0">
              <a:latin typeface="Arial" pitchFamily="34" charset="0"/>
              <a:cs typeface="Arial" pitchFamily="34" charset="0"/>
            </a:endParaRPr>
          </a:p>
          <a:p>
            <a:pPr algn="just"/>
            <a:r>
              <a:rPr lang="ru-RU" sz="2200" b="1" dirty="0" smtClean="0">
                <a:latin typeface="Arial" pitchFamily="34" charset="0"/>
                <a:cs typeface="Arial" pitchFamily="34" charset="0"/>
              </a:rPr>
              <a:t>В результате, семейная жизнь продолжает страдать, происходят значительные изменения, в первую очередь из-за потери необходимого баланса, который должен существовать между реализацией потребностей развития семьи и индивидуума и регуляторными процессами.</a:t>
            </a:r>
          </a:p>
          <a:p>
            <a:pPr algn="just"/>
            <a:r>
              <a:rPr lang="ru-RU" sz="2200" b="1" dirty="0" smtClean="0">
                <a:latin typeface="Arial" pitchFamily="34" charset="0"/>
                <a:cs typeface="Arial" pitchFamily="34" charset="0"/>
              </a:rPr>
              <a:t>..запускается серия вписывающихся, адаптивных реакций со стороны супруги, а потом со стороны других членов семьи, которые парадоксально адаптируются к ситуации, что приводит к стабилизации, продолжительности и поддержании брачной и семейной системы.</a:t>
            </a:r>
            <a:endParaRPr lang="vi-VN" sz="2200" b="1" dirty="0">
              <a:latin typeface="Arial" pitchFamily="34" charset="0"/>
              <a:cs typeface="Arial" pitchFamily="34" charset="0"/>
            </a:endParaRPr>
          </a:p>
          <a:p>
            <a:pPr>
              <a:buNone/>
            </a:pPr>
            <a:r>
              <a:rPr lang="vi-VN" sz="2200" b="1" dirty="0" smtClean="0">
                <a:latin typeface="Arial" pitchFamily="34" charset="0"/>
                <a:cs typeface="Arial" pitchFamily="34" charset="0"/>
              </a:rPr>
              <a:t> </a:t>
            </a:r>
            <a:endParaRPr lang="vi-VN" sz="2200" b="1" dirty="0">
              <a:latin typeface="Arial" pitchFamily="34" charset="0"/>
              <a:cs typeface="Arial" pitchFamily="34" charset="0"/>
            </a:endParaRPr>
          </a:p>
          <a:p>
            <a:endParaRPr lang="vi-VN" b="1" dirty="0"/>
          </a:p>
          <a:p>
            <a:endParaRPr lang="vi-VN" dirty="0"/>
          </a:p>
        </p:txBody>
      </p:sp>
    </p:spTree>
    <p:extLst>
      <p:ext uri="{BB962C8B-B14F-4D97-AF65-F5344CB8AC3E}">
        <p14:creationId xmlns:p14="http://schemas.microsoft.com/office/powerpoint/2010/main" val="398416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200" dirty="0" smtClean="0"/>
              <a:t>В современной профессиональной и научной литературе и клинической </a:t>
            </a:r>
            <a:r>
              <a:rPr lang="ru-RU" sz="2200" dirty="0" smtClean="0"/>
              <a:t>практике </a:t>
            </a:r>
            <a:r>
              <a:rPr lang="ru-RU" sz="2200" dirty="0" smtClean="0"/>
              <a:t>алкоголизм как явление в самом широком смысле этого </a:t>
            </a:r>
            <a:r>
              <a:rPr lang="ru-RU" sz="2200" dirty="0" smtClean="0"/>
              <a:t>слова </a:t>
            </a:r>
            <a:r>
              <a:rPr lang="ru-RU" sz="2200" dirty="0" smtClean="0"/>
              <a:t>рассматривается с двух точек зрения</a:t>
            </a:r>
            <a:r>
              <a:rPr lang="en-US" sz="2200" dirty="0" smtClean="0"/>
              <a:t>:</a:t>
            </a:r>
            <a:endParaRPr lang="en-US" sz="2200" dirty="0"/>
          </a:p>
        </p:txBody>
      </p:sp>
      <p:sp>
        <p:nvSpPr>
          <p:cNvPr id="3" name="Content Placeholder 2"/>
          <p:cNvSpPr>
            <a:spLocks noGrp="1"/>
          </p:cNvSpPr>
          <p:nvPr>
            <p:ph idx="1"/>
          </p:nvPr>
        </p:nvSpPr>
        <p:spPr/>
        <p:txBody>
          <a:bodyPr>
            <a:normAutofit/>
          </a:bodyPr>
          <a:lstStyle/>
          <a:p>
            <a:pPr marL="0" indent="0">
              <a:buNone/>
            </a:pPr>
            <a:endParaRPr lang="en-US" sz="1800" dirty="0">
              <a:latin typeface="Arial" pitchFamily="34" charset="0"/>
              <a:cs typeface="Arial" pitchFamily="34" charset="0"/>
            </a:endParaRPr>
          </a:p>
          <a:p>
            <a:pPr algn="just"/>
            <a:r>
              <a:rPr lang="en-US" sz="1800" b="1" dirty="0">
                <a:solidFill>
                  <a:srgbClr val="FF0000"/>
                </a:solidFill>
                <a:latin typeface="Arial" pitchFamily="34" charset="0"/>
                <a:cs typeface="Arial" pitchFamily="34" charset="0"/>
              </a:rPr>
              <a:t>a) </a:t>
            </a:r>
            <a:r>
              <a:rPr lang="ru-RU" sz="1800" b="1" dirty="0" smtClean="0">
                <a:solidFill>
                  <a:srgbClr val="FF0000"/>
                </a:solidFill>
                <a:latin typeface="Arial" pitchFamily="34" charset="0"/>
                <a:cs typeface="Arial" pitchFamily="34" charset="0"/>
              </a:rPr>
              <a:t>Изучение алкоголизма как явления или процесса, который </a:t>
            </a:r>
            <a:r>
              <a:rPr lang="ru-RU" sz="1800" b="1" dirty="0" smtClean="0">
                <a:solidFill>
                  <a:srgbClr val="FF0000"/>
                </a:solidFill>
                <a:latin typeface="Arial" pitchFamily="34" charset="0"/>
                <a:cs typeface="Arial" pitchFamily="34" charset="0"/>
              </a:rPr>
              <a:t>происходит </a:t>
            </a:r>
            <a:r>
              <a:rPr lang="ru-RU" sz="1800" b="1" dirty="0" smtClean="0">
                <a:solidFill>
                  <a:srgbClr val="FF0000"/>
                </a:solidFill>
                <a:latin typeface="Arial" pitchFamily="34" charset="0"/>
                <a:cs typeface="Arial" pitchFamily="34" charset="0"/>
              </a:rPr>
              <a:t>только в  индивидууме</a:t>
            </a:r>
            <a:r>
              <a:rPr lang="en-US" sz="1800" dirty="0" smtClean="0">
                <a:latin typeface="Arial" pitchFamily="34" charset="0"/>
                <a:cs typeface="Arial" pitchFamily="34" charset="0"/>
              </a:rPr>
              <a:t>,</a:t>
            </a:r>
            <a:r>
              <a:rPr lang="ru-RU" sz="1800" dirty="0" smtClean="0">
                <a:latin typeface="Arial" pitchFamily="34" charset="0"/>
                <a:cs typeface="Arial" pitchFamily="34" charset="0"/>
              </a:rPr>
              <a:t> или в его биологическом </a:t>
            </a:r>
            <a:r>
              <a:rPr lang="ru-RU" sz="1800" dirty="0" smtClean="0">
                <a:latin typeface="Arial" pitchFamily="34" charset="0"/>
                <a:cs typeface="Arial" pitchFamily="34" charset="0"/>
              </a:rPr>
              <a:t>субстрате, или его </a:t>
            </a:r>
            <a:r>
              <a:rPr lang="ru-RU" sz="1800" dirty="0" smtClean="0">
                <a:latin typeface="Arial" pitchFamily="34" charset="0"/>
                <a:cs typeface="Arial" pitchFamily="34" charset="0"/>
              </a:rPr>
              <a:t>психологическом </a:t>
            </a:r>
            <a:r>
              <a:rPr lang="ru-RU" sz="1800" dirty="0" smtClean="0">
                <a:latin typeface="Arial" pitchFamily="34" charset="0"/>
                <a:cs typeface="Arial" pitchFamily="34" charset="0"/>
              </a:rPr>
              <a:t>существе, или </a:t>
            </a:r>
            <a:r>
              <a:rPr lang="ru-RU" sz="1800" dirty="0" smtClean="0">
                <a:latin typeface="Arial" pitchFamily="34" charset="0"/>
                <a:cs typeface="Arial" pitchFamily="34" charset="0"/>
              </a:rPr>
              <a:t>его функционировании. При этом, понимание всего, что предшествует и что вытекает из алкоголизма, развивается по логике стабильной «линейной каузальности» с четким представлением о причинах, ходе и последствиях.</a:t>
            </a:r>
            <a:endParaRPr lang="en-US" sz="1800" dirty="0">
              <a:latin typeface="Arial" pitchFamily="34" charset="0"/>
              <a:cs typeface="Arial" pitchFamily="34" charset="0"/>
            </a:endParaRPr>
          </a:p>
          <a:p>
            <a:pPr algn="just"/>
            <a:r>
              <a:rPr lang="en-US" sz="1800" b="1" dirty="0">
                <a:solidFill>
                  <a:srgbClr val="FF0000"/>
                </a:solidFill>
                <a:latin typeface="Arial" pitchFamily="34" charset="0"/>
                <a:cs typeface="Arial" pitchFamily="34" charset="0"/>
              </a:rPr>
              <a:t>b) </a:t>
            </a:r>
            <a:r>
              <a:rPr lang="ru-RU" sz="1800" b="1" dirty="0" smtClean="0">
                <a:solidFill>
                  <a:srgbClr val="FF0000"/>
                </a:solidFill>
                <a:latin typeface="Arial" pitchFamily="34" charset="0"/>
                <a:cs typeface="Arial" pitchFamily="34" charset="0"/>
              </a:rPr>
              <a:t>Изучение алкоголизма, как одного из многочисленных системных явлений, при котором индивидуум рассматривается как включенный, вписанный в систему т.е. как часть системы.</a:t>
            </a:r>
            <a:r>
              <a:rPr lang="en-US" sz="1800" b="1" dirty="0" smtClean="0">
                <a:solidFill>
                  <a:srgbClr val="FF0000"/>
                </a:solidFill>
                <a:latin typeface="Arial" pitchFamily="34" charset="0"/>
                <a:cs typeface="Arial" pitchFamily="34" charset="0"/>
              </a:rPr>
              <a:t> </a:t>
            </a:r>
            <a:r>
              <a:rPr lang="ru-RU" sz="1800" dirty="0" smtClean="0">
                <a:latin typeface="Arial" pitchFamily="34" charset="0"/>
                <a:cs typeface="Arial" pitchFamily="34" charset="0"/>
              </a:rPr>
              <a:t>Понимание всего, что связанно с проблемой распивания и </a:t>
            </a:r>
            <a:r>
              <a:rPr lang="ru-RU" sz="1800" dirty="0" smtClean="0">
                <a:latin typeface="Arial" pitchFamily="34" charset="0"/>
                <a:cs typeface="Arial" pitchFamily="34" charset="0"/>
              </a:rPr>
              <a:t>алкоголизмом, </a:t>
            </a:r>
            <a:r>
              <a:rPr lang="ru-RU" sz="1800" dirty="0" smtClean="0">
                <a:latin typeface="Arial" pitchFamily="34" charset="0"/>
                <a:cs typeface="Arial" pitchFamily="34" charset="0"/>
              </a:rPr>
              <a:t>осуществляется логикой циркулярной каузальности, с существованием и развитием в процессе гомеостаза, как ключевого момента </a:t>
            </a:r>
            <a:r>
              <a:rPr lang="ru-RU" sz="1800" dirty="0" err="1" smtClean="0">
                <a:latin typeface="Arial" pitchFamily="34" charset="0"/>
                <a:cs typeface="Arial" pitchFamily="34" charset="0"/>
              </a:rPr>
              <a:t>самовозобновления</a:t>
            </a:r>
            <a:r>
              <a:rPr lang="ru-RU" sz="1800" dirty="0" smtClean="0">
                <a:latin typeface="Arial" pitchFamily="34" charset="0"/>
                <a:cs typeface="Arial" pitchFamily="34" charset="0"/>
              </a:rPr>
              <a:t> симптома во времени.</a:t>
            </a:r>
          </a:p>
          <a:p>
            <a:pPr>
              <a:buNone/>
            </a:pPr>
            <a:endParaRPr lang="en-US" sz="1800" dirty="0" smtClean="0">
              <a:latin typeface="Arial" pitchFamily="34" charset="0"/>
              <a:cs typeface="Arial" pitchFamily="34" charset="0"/>
            </a:endParaRPr>
          </a:p>
          <a:p>
            <a:endParaRPr lang="en-US" sz="1800" dirty="0"/>
          </a:p>
        </p:txBody>
      </p:sp>
    </p:spTree>
    <p:extLst>
      <p:ext uri="{BB962C8B-B14F-4D97-AF65-F5344CB8AC3E}">
        <p14:creationId xmlns:p14="http://schemas.microsoft.com/office/powerpoint/2010/main" val="2788698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smtClean="0">
                <a:latin typeface="Arial" pitchFamily="34" charset="0"/>
                <a:cs typeface="Arial" pitchFamily="34" charset="0"/>
              </a:rPr>
              <a:t> </a:t>
            </a:r>
            <a:endParaRPr lang="vi-VN" sz="2000" dirty="0">
              <a:latin typeface="Arial" pitchFamily="34" charset="0"/>
              <a:cs typeface="Arial" pitchFamily="34" charset="0"/>
            </a:endParaRPr>
          </a:p>
          <a:p>
            <a:pPr algn="just"/>
            <a:r>
              <a:rPr lang="ru-RU" sz="2000" dirty="0" smtClean="0">
                <a:latin typeface="Arial" pitchFamily="34" charset="0"/>
                <a:cs typeface="Arial" pitchFamily="34" charset="0"/>
              </a:rPr>
              <a:t>Основные характеристики и «симптомы» такой семейной системы:</a:t>
            </a:r>
          </a:p>
          <a:p>
            <a:pPr algn="just"/>
            <a:r>
              <a:rPr lang="ru-RU" sz="2000" dirty="0" smtClean="0">
                <a:latin typeface="Arial" pitchFamily="34" charset="0"/>
                <a:cs typeface="Arial" pitchFamily="34" charset="0"/>
              </a:rPr>
              <a:t>- нарушение организации повседневной жизни,</a:t>
            </a:r>
          </a:p>
          <a:p>
            <a:pPr algn="just"/>
            <a:r>
              <a:rPr lang="ru-RU" sz="2000" dirty="0" smtClean="0">
                <a:latin typeface="Arial" pitchFamily="34" charset="0"/>
                <a:cs typeface="Arial" pitchFamily="34" charset="0"/>
              </a:rPr>
              <a:t>- неадекватные правила</a:t>
            </a:r>
          </a:p>
          <a:p>
            <a:pPr algn="just"/>
            <a:r>
              <a:rPr lang="ru-RU" sz="2000" dirty="0" smtClean="0">
                <a:latin typeface="Arial" pitchFamily="34" charset="0"/>
                <a:cs typeface="Arial" pitchFamily="34" charset="0"/>
              </a:rPr>
              <a:t>- </a:t>
            </a:r>
            <a:r>
              <a:rPr lang="ru-RU" sz="2000" dirty="0" err="1" smtClean="0">
                <a:latin typeface="Arial" pitchFamily="34" charset="0"/>
                <a:cs typeface="Arial" pitchFamily="34" charset="0"/>
              </a:rPr>
              <a:t>конфузия</a:t>
            </a:r>
            <a:r>
              <a:rPr lang="ru-RU" sz="2000" dirty="0" smtClean="0">
                <a:latin typeface="Arial" pitchFamily="34" charset="0"/>
                <a:cs typeface="Arial" pitchFamily="34" charset="0"/>
              </a:rPr>
              <a:t> и инверсия семейных связей и ролей, и</a:t>
            </a:r>
          </a:p>
          <a:p>
            <a:pPr algn="just"/>
            <a:r>
              <a:rPr lang="ru-RU" sz="2000" dirty="0" smtClean="0">
                <a:latin typeface="Arial" pitchFamily="34" charset="0"/>
                <a:cs typeface="Arial" pitchFamily="34" charset="0"/>
              </a:rPr>
              <a:t>- нарушенная иерархия среди подсистем.</a:t>
            </a:r>
          </a:p>
          <a:p>
            <a:pPr algn="just">
              <a:buNone/>
            </a:pPr>
            <a:endParaRPr lang="en-US" sz="2000" dirty="0">
              <a:latin typeface="Arial" pitchFamily="34" charset="0"/>
              <a:cs typeface="Arial" pitchFamily="34" charset="0"/>
            </a:endParaRPr>
          </a:p>
          <a:p>
            <a:pPr algn="just"/>
            <a:r>
              <a:rPr lang="ru-RU" sz="2000" dirty="0" smtClean="0">
                <a:latin typeface="Arial" pitchFamily="34" charset="0"/>
                <a:cs typeface="Arial" pitchFamily="34" charset="0"/>
              </a:rPr>
              <a:t>Коммуникация </a:t>
            </a:r>
            <a:r>
              <a:rPr lang="ru-RU" sz="2000" dirty="0" err="1" smtClean="0">
                <a:latin typeface="Arial" pitchFamily="34" charset="0"/>
                <a:cs typeface="Arial" pitchFamily="34" charset="0"/>
              </a:rPr>
              <a:t>дисфункциональная</a:t>
            </a:r>
            <a:r>
              <a:rPr lang="ru-RU" sz="2000" dirty="0" smtClean="0">
                <a:latin typeface="Arial" pitchFamily="34" charset="0"/>
                <a:cs typeface="Arial" pitchFamily="34" charset="0"/>
              </a:rPr>
              <a:t>, расплывчатая, прерывистая и непоследовательная.</a:t>
            </a:r>
          </a:p>
          <a:p>
            <a:pPr algn="just"/>
            <a:r>
              <a:rPr lang="ru-RU" sz="2000" dirty="0" smtClean="0">
                <a:latin typeface="Arial" pitchFamily="34" charset="0"/>
                <a:cs typeface="Arial" pitchFamily="34" charset="0"/>
              </a:rPr>
              <a:t>Интеракции нестабильные, колеблющиеся, сопровождаются моделями двойного поведения и формированием «договоров», «сделок», «союзов» и «заговоров», в основном через формирование ригидных и долгосрочных патологических треугольников.</a:t>
            </a:r>
            <a:r>
              <a:rPr lang="vi-VN" sz="2000" dirty="0" smtClean="0">
                <a:latin typeface="Arial" pitchFamily="34" charset="0"/>
                <a:cs typeface="Arial" pitchFamily="34" charset="0"/>
              </a:rPr>
              <a:t> </a:t>
            </a:r>
            <a:endParaRPr lang="en-US" sz="2000" dirty="0" smtClean="0">
              <a:latin typeface="Arial" pitchFamily="34" charset="0"/>
              <a:cs typeface="Arial" pitchFamily="34" charset="0"/>
            </a:endParaRPr>
          </a:p>
          <a:p>
            <a:pPr marL="0" indent="0">
              <a:buNone/>
            </a:pPr>
            <a:endParaRPr lang="vi-VN" dirty="0"/>
          </a:p>
        </p:txBody>
      </p:sp>
    </p:spTree>
    <p:extLst>
      <p:ext uri="{BB962C8B-B14F-4D97-AF65-F5344CB8AC3E}">
        <p14:creationId xmlns:p14="http://schemas.microsoft.com/office/powerpoint/2010/main" val="19248765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a:bodyPr>
          <a:lstStyle/>
          <a:p>
            <a:pPr algn="just"/>
            <a:r>
              <a:rPr lang="ru-RU" sz="2000" dirty="0" smtClean="0"/>
              <a:t>Границы системы нарушены, как внутри семьи, так и в отношениях с внешним миром, а системы ценностей искажены и сопровождаются </a:t>
            </a:r>
            <a:r>
              <a:rPr lang="ru-RU" sz="2000" dirty="0" err="1" smtClean="0"/>
              <a:t>антисоциальным</a:t>
            </a:r>
            <a:r>
              <a:rPr lang="ru-RU" sz="2000" dirty="0" smtClean="0"/>
              <a:t> поведением, которое иногда приводит к существенным расхождениям с поведением окружающей среды и к конфликтам с этим окружением.</a:t>
            </a:r>
          </a:p>
          <a:p>
            <a:pPr algn="just"/>
            <a:r>
              <a:rPr lang="ru-RU" sz="2000" dirty="0" smtClean="0"/>
              <a:t>Такие семейные системы показали себя как стабильные и долговечные, хотя в них присутствует высокий уровень </a:t>
            </a:r>
            <a:r>
              <a:rPr lang="ru-RU" sz="2000" dirty="0" err="1" smtClean="0"/>
              <a:t>анксиозности</a:t>
            </a:r>
            <a:r>
              <a:rPr lang="ru-RU" sz="2000" dirty="0" smtClean="0"/>
              <a:t>, неуверенности, неопределенности и напряженности, как в эмоциональных отношениях, так и у отдельных членов семьи. Изменения труднореализуемы, потому что баланс сдвинут далеко в сторону патологии.</a:t>
            </a:r>
            <a:endParaRPr lang="vi-VN" sz="2000" dirty="0"/>
          </a:p>
          <a:p>
            <a:endParaRPr lang="vi-VN" sz="2000" dirty="0"/>
          </a:p>
          <a:p>
            <a:endParaRPr lang="vi-VN" sz="2000" dirty="0"/>
          </a:p>
        </p:txBody>
      </p:sp>
    </p:spTree>
    <p:extLst>
      <p:ext uri="{BB962C8B-B14F-4D97-AF65-F5344CB8AC3E}">
        <p14:creationId xmlns:p14="http://schemas.microsoft.com/office/powerpoint/2010/main" val="18439551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3100" dirty="0" smtClean="0">
                <a:solidFill>
                  <a:srgbClr val="FF0000"/>
                </a:solidFill>
              </a:rPr>
              <a:t>КОНЦЕПЦИЯ ИНВАЗИИ</a:t>
            </a:r>
            <a:r>
              <a:rPr lang="en-US" sz="2800" dirty="0">
                <a:solidFill>
                  <a:srgbClr val="FF0000"/>
                </a:solidFill>
              </a:rPr>
              <a:t/>
            </a:r>
            <a:br>
              <a:rPr lang="en-US" sz="2800" dirty="0">
                <a:solidFill>
                  <a:srgbClr val="FF0000"/>
                </a:solidFill>
              </a:rPr>
            </a:br>
            <a:r>
              <a:rPr lang="ru-RU" sz="2200" b="1" dirty="0" smtClean="0"/>
              <a:t>обеспечивает лучшее понимание дисфункций в семье алкоголика</a:t>
            </a:r>
            <a:endParaRPr lang="en-US" sz="2200" b="1" dirty="0"/>
          </a:p>
        </p:txBody>
      </p:sp>
      <p:sp>
        <p:nvSpPr>
          <p:cNvPr id="3" name="Content Placeholder 2"/>
          <p:cNvSpPr>
            <a:spLocks noGrp="1"/>
          </p:cNvSpPr>
          <p:nvPr>
            <p:ph idx="1"/>
          </p:nvPr>
        </p:nvSpPr>
        <p:spPr/>
        <p:txBody>
          <a:bodyPr>
            <a:normAutofit/>
          </a:bodyPr>
          <a:lstStyle/>
          <a:p>
            <a:pPr marL="0" indent="0" algn="just">
              <a:buNone/>
            </a:pPr>
            <a:r>
              <a:rPr lang="ru-RU" sz="2000" dirty="0" smtClean="0"/>
              <a:t>которая указывает, что изменения и деструкция в нормативном развитии регуляторных механизмов семьи  могут не достичь самой сложной степени, а существуют </a:t>
            </a:r>
            <a:r>
              <a:rPr lang="ru-RU" sz="2000" dirty="0" smtClean="0">
                <a:solidFill>
                  <a:srgbClr val="FF0000"/>
                </a:solidFill>
              </a:rPr>
              <a:t>три степени</a:t>
            </a:r>
            <a:r>
              <a:rPr lang="ru-RU" sz="2000" dirty="0" smtClean="0"/>
              <a:t>:</a:t>
            </a:r>
            <a:endParaRPr lang="vi-VN" sz="2000" dirty="0" smtClean="0">
              <a:solidFill>
                <a:srgbClr val="FF0000"/>
              </a:solidFill>
            </a:endParaRPr>
          </a:p>
          <a:p>
            <a:pPr algn="just"/>
            <a:endParaRPr lang="en-US" sz="2000" dirty="0" smtClean="0"/>
          </a:p>
          <a:p>
            <a:pPr marL="0" indent="0" algn="just">
              <a:buFontTx/>
              <a:buChar char="-"/>
            </a:pPr>
            <a:r>
              <a:rPr lang="ru-RU" sz="2000" dirty="0" smtClean="0"/>
              <a:t> происходят только минимальные изменения в исполнении регуляторного поведения</a:t>
            </a:r>
          </a:p>
          <a:p>
            <a:pPr marL="0" indent="0" algn="just">
              <a:buFontTx/>
              <a:buChar char="-"/>
            </a:pPr>
            <a:r>
              <a:rPr lang="ru-RU" sz="2000" dirty="0" smtClean="0"/>
              <a:t> возникают базисные нарушения в реакциях, но семья еще защищает нормативность регуляторных механизмов</a:t>
            </a:r>
          </a:p>
          <a:p>
            <a:pPr marL="0" indent="0" algn="just">
              <a:buFontTx/>
              <a:buChar char="-"/>
            </a:pPr>
            <a:r>
              <a:rPr lang="ru-RU" sz="2000" dirty="0" smtClean="0"/>
              <a:t> достигнута адаптация, регуляторные механизмы существенно «повреждены» и реструктурированы, максимально приспособлены потребностям алкоголика.</a:t>
            </a:r>
            <a:endParaRPr lang="vi-VN" sz="2000" dirty="0"/>
          </a:p>
          <a:p>
            <a:endParaRPr lang="en-US" sz="2000" dirty="0"/>
          </a:p>
        </p:txBody>
      </p:sp>
    </p:spTree>
    <p:extLst>
      <p:ext uri="{BB962C8B-B14F-4D97-AF65-F5344CB8AC3E}">
        <p14:creationId xmlns:p14="http://schemas.microsoft.com/office/powerpoint/2010/main" val="31897984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sz="2200" dirty="0" smtClean="0">
                <a:solidFill>
                  <a:srgbClr val="FF0000"/>
                </a:solidFill>
              </a:rPr>
              <a:t>Наиболее резко изменены</a:t>
            </a:r>
            <a:r>
              <a:rPr lang="en-US" sz="2200" dirty="0" smtClean="0">
                <a:solidFill>
                  <a:srgbClr val="FF0000"/>
                </a:solidFill>
              </a:rPr>
              <a:t/>
            </a:r>
            <a:br>
              <a:rPr lang="en-US" sz="2200" dirty="0" smtClean="0">
                <a:solidFill>
                  <a:srgbClr val="FF0000"/>
                </a:solidFill>
              </a:rPr>
            </a:br>
            <a:r>
              <a:rPr lang="ru-RU" sz="4000" b="1" dirty="0" smtClean="0">
                <a:solidFill>
                  <a:srgbClr val="FF0000"/>
                </a:solidFill>
              </a:rPr>
              <a:t>эпизоды краткосрочного решения проблем</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marL="0" indent="0" algn="just">
              <a:buNone/>
            </a:pPr>
            <a:r>
              <a:rPr lang="ru-RU" sz="2000" dirty="0" smtClean="0">
                <a:solidFill>
                  <a:srgbClr val="FF0000"/>
                </a:solidFill>
              </a:rPr>
              <a:t>инвазия данного регуляторного процесса со стороны распивания и пьянства приводит к </a:t>
            </a:r>
            <a:r>
              <a:rPr lang="en-US" sz="2000" dirty="0" smtClean="0">
                <a:solidFill>
                  <a:srgbClr val="FF0000"/>
                </a:solidFill>
              </a:rPr>
              <a:t> </a:t>
            </a:r>
            <a:r>
              <a:rPr lang="ru-RU" sz="2000" dirty="0" smtClean="0">
                <a:solidFill>
                  <a:srgbClr val="FF0000"/>
                </a:solidFill>
              </a:rPr>
              <a:t>четкому разделению или расколу между поведением, связанным с трезвостью алкоголика и поведением, связанным с его пьяным, </a:t>
            </a:r>
            <a:r>
              <a:rPr lang="ru-RU" sz="2000" dirty="0" err="1" smtClean="0">
                <a:solidFill>
                  <a:srgbClr val="FF0000"/>
                </a:solidFill>
              </a:rPr>
              <a:t>интоксицированным</a:t>
            </a:r>
            <a:r>
              <a:rPr lang="ru-RU" sz="2000" dirty="0" smtClean="0">
                <a:solidFill>
                  <a:srgbClr val="FF0000"/>
                </a:solidFill>
              </a:rPr>
              <a:t> состоянием.</a:t>
            </a:r>
            <a:endParaRPr lang="en-US" sz="2000" dirty="0" smtClean="0"/>
          </a:p>
          <a:p>
            <a:pPr algn="just"/>
            <a:r>
              <a:rPr lang="ru-RU" sz="2000" dirty="0" smtClean="0"/>
              <a:t>Этот четкий раскол показывает </a:t>
            </a:r>
            <a:r>
              <a:rPr lang="ru-RU" sz="2000" dirty="0" err="1" smtClean="0"/>
              <a:t>коэкзистенцию</a:t>
            </a:r>
            <a:r>
              <a:rPr lang="ru-RU" sz="2000" dirty="0" smtClean="0"/>
              <a:t> двух реальностей, как у членов семьи на разных уровнях сознания, так и у алкоголика.</a:t>
            </a:r>
          </a:p>
          <a:p>
            <a:pPr algn="just"/>
            <a:r>
              <a:rPr lang="ru-RU" sz="2000" dirty="0" smtClean="0"/>
              <a:t>Это указывает на степень гомеостатического поведения членов семьи, прежде всего супруги, на потребности и требования алкоголизма и ее/их готовность на двойное поведение (двойственность), почти во всех аспектах жизни и функционирования, значит, и в этическом плане, но и в более глубоком психологическом: эмоциональном, когнитивном и в поведении.</a:t>
            </a:r>
            <a:endParaRPr lang="en-US" sz="2000" dirty="0" smtClean="0"/>
          </a:p>
          <a:p>
            <a:endParaRPr lang="vi-VN" sz="2000" dirty="0"/>
          </a:p>
          <a:p>
            <a:endParaRPr lang="en-US" dirty="0"/>
          </a:p>
        </p:txBody>
      </p:sp>
    </p:spTree>
    <p:extLst>
      <p:ext uri="{BB962C8B-B14F-4D97-AF65-F5344CB8AC3E}">
        <p14:creationId xmlns:p14="http://schemas.microsoft.com/office/powerpoint/2010/main" val="739686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u-RU" b="1" dirty="0" smtClean="0">
                <a:solidFill>
                  <a:srgbClr val="FF0000"/>
                </a:solidFill>
              </a:rPr>
              <a:t>Эмоциональная жизнь в семье алкоголика</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a:r>
              <a:rPr lang="ru-RU" sz="2000" dirty="0" smtClean="0"/>
              <a:t>Жизнь в семье алкоголика характеризуют эмоциональные отношения, колеблющиеся от экстремальной любви до крайней ненависти, от прекращения отношений до постоянных сор, в зависимости от стадии алкоголизма.</a:t>
            </a:r>
          </a:p>
          <a:p>
            <a:pPr algn="just"/>
            <a:r>
              <a:rPr lang="ru-RU" sz="2000" dirty="0" smtClean="0"/>
              <a:t>Наиболее яркие и с далеко идущими многочисленными последствиями являются недостаток близости и чувство «пустоты»</a:t>
            </a:r>
          </a:p>
          <a:p>
            <a:pPr algn="just"/>
            <a:r>
              <a:rPr lang="ru-RU" sz="2000" dirty="0" smtClean="0"/>
              <a:t>Чувства могут взорваться и быть очень сильными и быстро продемонстрированы или могут </a:t>
            </a:r>
            <a:r>
              <a:rPr lang="ru-RU" sz="2000" dirty="0" err="1" smtClean="0"/>
              <a:t>имплодировать</a:t>
            </a:r>
            <a:r>
              <a:rPr lang="ru-RU" sz="2000" dirty="0" smtClean="0"/>
              <a:t> – взорваться внутрь и исчезнут в индивидууме, «в никуда», с одинаковой скоростью в обоих направлениях.</a:t>
            </a:r>
            <a:endParaRPr lang="vi-VN" sz="2000" dirty="0"/>
          </a:p>
          <a:p>
            <a:pPr marL="0" indent="0">
              <a:buNone/>
            </a:pPr>
            <a:endParaRPr lang="en-US" dirty="0"/>
          </a:p>
        </p:txBody>
      </p:sp>
    </p:spTree>
    <p:extLst>
      <p:ext uri="{BB962C8B-B14F-4D97-AF65-F5344CB8AC3E}">
        <p14:creationId xmlns:p14="http://schemas.microsoft.com/office/powerpoint/2010/main" val="2272343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800" b="1" dirty="0" smtClean="0">
                <a:solidFill>
                  <a:srgbClr val="FF0000"/>
                </a:solidFill>
              </a:rPr>
              <a:t>Когда эмоциональный хаос захватил всю семью</a:t>
            </a:r>
            <a:endParaRPr lang="en-US" sz="2800"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t>
            </a:r>
            <a:r>
              <a:rPr lang="ru-RU" dirty="0" smtClean="0"/>
              <a:t>члены закрываются в «правила», «законы» и «положения», которые возникают непонятно откуда и, казалось бы, бессмысленно</a:t>
            </a:r>
            <a:endParaRPr lang="en-US" dirty="0"/>
          </a:p>
          <a:p>
            <a:pPr marL="0" indent="0">
              <a:buNone/>
            </a:pPr>
            <a:r>
              <a:rPr lang="ru-RU" dirty="0" smtClean="0"/>
              <a:t>ПОЧЕМУ</a:t>
            </a:r>
            <a:r>
              <a:rPr lang="en-US" dirty="0" smtClean="0"/>
              <a:t>?...</a:t>
            </a:r>
            <a:endParaRPr lang="en-US" dirty="0"/>
          </a:p>
          <a:p>
            <a:r>
              <a:rPr lang="ru-RU" dirty="0" smtClean="0"/>
              <a:t>Необходимое формирование или затухание чувства гнева, уязвимости или печали в интеракциях они воспринимают как слабость, ранимость или потерю свободы, так что вместо модуляции возникает взрывная потеря контроля или «заговор» (пакт)</a:t>
            </a:r>
          </a:p>
          <a:p>
            <a:pPr algn="just"/>
            <a:r>
              <a:rPr lang="ru-RU" dirty="0" smtClean="0"/>
              <a:t>В семье создается активное сопротивление разговорам на тему  испытывающей печали, страха и </a:t>
            </a:r>
            <a:r>
              <a:rPr lang="ru-RU" dirty="0" err="1" smtClean="0"/>
              <a:t>анксиозности</a:t>
            </a:r>
            <a:r>
              <a:rPr lang="ru-RU" dirty="0" smtClean="0"/>
              <a:t>. Вместо разговора на эту тему, более часто возникают интенсивные эмоциональные всплески и «</a:t>
            </a:r>
            <a:r>
              <a:rPr lang="en-US" dirty="0" smtClean="0"/>
              <a:t>acting-out</a:t>
            </a:r>
            <a:r>
              <a:rPr lang="ru-RU" dirty="0" smtClean="0"/>
              <a:t>» в семейное пространство, как в мусорный контейнер.</a:t>
            </a:r>
          </a:p>
          <a:p>
            <a:pPr algn="just"/>
            <a:r>
              <a:rPr lang="ru-RU" dirty="0" smtClean="0"/>
              <a:t>Хотя «</a:t>
            </a:r>
            <a:r>
              <a:rPr lang="en-US" dirty="0" smtClean="0"/>
              <a:t>acting-out</a:t>
            </a:r>
            <a:r>
              <a:rPr lang="ru-RU" dirty="0" smtClean="0"/>
              <a:t>» приносит временное удаление напряженности, однако, не приводит к реальному разрешению или пониманию, так что ничего реально  не изменилось, не исправилось или не починилось</a:t>
            </a:r>
            <a:endParaRPr lang="en-US" dirty="0"/>
          </a:p>
          <a:p>
            <a:endParaRPr lang="en-US" dirty="0"/>
          </a:p>
          <a:p>
            <a:endParaRPr lang="en-US" dirty="0"/>
          </a:p>
        </p:txBody>
      </p:sp>
    </p:spTree>
    <p:extLst>
      <p:ext uri="{BB962C8B-B14F-4D97-AF65-F5344CB8AC3E}">
        <p14:creationId xmlns:p14="http://schemas.microsoft.com/office/powerpoint/2010/main" val="499453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62500" lnSpcReduction="20000"/>
          </a:bodyPr>
          <a:lstStyle/>
          <a:p>
            <a:pPr algn="just"/>
            <a:r>
              <a:rPr lang="ru-RU" dirty="0" smtClean="0"/>
              <a:t>Когда ничего нельзя сделать т.е. когда борьба кажется утомительной и безнадежной, или когда дети или партнер чувствуют себя в ловушке и не могут реально бороться с проблемой ни уйти от проблемы, которое является частой ситуацией в семье алкоголика, единственное, что осталось, это ...</a:t>
            </a:r>
          </a:p>
          <a:p>
            <a:endParaRPr lang="en-US" dirty="0"/>
          </a:p>
          <a:p>
            <a:r>
              <a:rPr lang="ru-RU" u="sng" dirty="0" smtClean="0">
                <a:solidFill>
                  <a:srgbClr val="FF0000"/>
                </a:solidFill>
              </a:rPr>
              <a:t>Интенсивная эмоциональная реакция</a:t>
            </a:r>
            <a:endParaRPr lang="en-US" u="sng" dirty="0">
              <a:solidFill>
                <a:srgbClr val="FF0000"/>
              </a:solidFill>
            </a:endParaRPr>
          </a:p>
          <a:p>
            <a:pPr marL="0" indent="0">
              <a:buNone/>
            </a:pPr>
            <a:endParaRPr lang="en-US" dirty="0"/>
          </a:p>
          <a:p>
            <a:pPr algn="just"/>
            <a:r>
              <a:rPr lang="ru-RU" sz="3800" u="sng" dirty="0" smtClean="0">
                <a:solidFill>
                  <a:srgbClr val="FF0000"/>
                </a:solidFill>
              </a:rPr>
              <a:t>Повторение такой модели – «качели» между эмоциональными </a:t>
            </a:r>
            <a:r>
              <a:rPr lang="ru-RU" sz="3800" u="sng" dirty="0" err="1" smtClean="0">
                <a:solidFill>
                  <a:srgbClr val="FF0000"/>
                </a:solidFill>
              </a:rPr>
              <a:t>экстремальностями</a:t>
            </a:r>
            <a:r>
              <a:rPr lang="ru-RU" sz="3800" u="sng" dirty="0" smtClean="0">
                <a:solidFill>
                  <a:srgbClr val="FF0000"/>
                </a:solidFill>
              </a:rPr>
              <a:t> – становится </a:t>
            </a:r>
            <a:r>
              <a:rPr lang="ru-RU" sz="3800" u="sng" dirty="0" err="1" smtClean="0">
                <a:solidFill>
                  <a:srgbClr val="FF0000"/>
                </a:solidFill>
              </a:rPr>
              <a:t>манифестационным</a:t>
            </a:r>
            <a:r>
              <a:rPr lang="ru-RU" sz="3800" u="sng" dirty="0" smtClean="0">
                <a:solidFill>
                  <a:srgbClr val="FF0000"/>
                </a:solidFill>
              </a:rPr>
              <a:t>, в мышлении, в чувствах и в поведении семьи</a:t>
            </a:r>
          </a:p>
          <a:p>
            <a:pPr algn="just">
              <a:buNone/>
            </a:pPr>
            <a:r>
              <a:rPr lang="en-US" sz="3800" u="sng" dirty="0">
                <a:solidFill>
                  <a:srgbClr val="FF0000"/>
                </a:solidFill>
              </a:rPr>
              <a:t/>
            </a:r>
            <a:br>
              <a:rPr lang="en-US" sz="3800" u="sng" dirty="0">
                <a:solidFill>
                  <a:srgbClr val="FF0000"/>
                </a:solidFill>
              </a:rPr>
            </a:br>
            <a:r>
              <a:rPr lang="en-US" sz="3800" u="sng" dirty="0">
                <a:solidFill>
                  <a:srgbClr val="FF0000"/>
                </a:solidFill>
              </a:rPr>
              <a:t/>
            </a:r>
            <a:br>
              <a:rPr lang="en-US" sz="3800" u="sng" dirty="0">
                <a:solidFill>
                  <a:srgbClr val="FF0000"/>
                </a:solidFill>
              </a:rPr>
            </a:br>
            <a:endParaRPr lang="en-US" sz="3800" u="sng" dirty="0">
              <a:solidFill>
                <a:srgbClr val="FF0000"/>
              </a:solidFill>
            </a:endParaRPr>
          </a:p>
        </p:txBody>
      </p:sp>
    </p:spTree>
    <p:extLst>
      <p:ext uri="{BB962C8B-B14F-4D97-AF65-F5344CB8AC3E}">
        <p14:creationId xmlns:p14="http://schemas.microsoft.com/office/powerpoint/2010/main" val="26043063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47500" lnSpcReduction="20000"/>
          </a:bodyPr>
          <a:lstStyle/>
          <a:p>
            <a:r>
              <a:rPr lang="ru-RU" sz="4400" dirty="0" smtClean="0">
                <a:latin typeface="Arial Black" pitchFamily="34" charset="0"/>
              </a:rPr>
              <a:t>Импульсивность </a:t>
            </a:r>
            <a:r>
              <a:rPr lang="en-US" sz="4400" dirty="0" smtClean="0">
                <a:latin typeface="Arial Black" pitchFamily="34" charset="0"/>
              </a:rPr>
              <a:t>vs</a:t>
            </a:r>
            <a:r>
              <a:rPr lang="en-US" sz="4400" dirty="0">
                <a:latin typeface="Arial Black" pitchFamily="34" charset="0"/>
              </a:rPr>
              <a:t>. </a:t>
            </a:r>
            <a:r>
              <a:rPr lang="ru-RU" sz="4400" dirty="0" smtClean="0">
                <a:latin typeface="Arial Black" pitchFamily="34" charset="0"/>
              </a:rPr>
              <a:t>ригидность</a:t>
            </a:r>
            <a:endParaRPr lang="en-US" sz="4400" dirty="0" smtClean="0">
              <a:latin typeface="Arial Black" pitchFamily="34" charset="0"/>
            </a:endParaRPr>
          </a:p>
          <a:p>
            <a:pPr algn="just"/>
            <a:r>
              <a:rPr lang="ru-RU" sz="3600" dirty="0" smtClean="0"/>
              <a:t>РИГИДНОСТЬ – жесткость, </a:t>
            </a:r>
            <a:r>
              <a:rPr lang="ru-RU" sz="3600" dirty="0" err="1" smtClean="0"/>
              <a:t>дистанцированная</a:t>
            </a:r>
            <a:r>
              <a:rPr lang="ru-RU" sz="3600" dirty="0" smtClean="0"/>
              <a:t> прохлада – попытка управлять хаосом или справиться с хаосом так, чтобы его как-то затушить внутри семьи</a:t>
            </a:r>
          </a:p>
          <a:p>
            <a:pPr lvl="0" algn="just"/>
            <a:r>
              <a:rPr lang="ru-RU" sz="3600" dirty="0" smtClean="0"/>
              <a:t>члены семьи пытаются разобраться в хаосе строгостью и дисциплиной, становясь более ригидными и контролируемыми.</a:t>
            </a:r>
            <a:endParaRPr lang="sr-Latn-CS" sz="3600" dirty="0" smtClean="0"/>
          </a:p>
          <a:p>
            <a:pPr lvl="0" algn="just"/>
            <a:r>
              <a:rPr lang="ru-RU" sz="3600" dirty="0" smtClean="0"/>
              <a:t>Взрослые в семье алкоголика могут сделать более строгими правила или выполнение повседневных функций в попытке отклонить или отвергнуть чувства распада семьи</a:t>
            </a:r>
            <a:endParaRPr lang="sr-Latn-CS" sz="3600" dirty="0" smtClean="0"/>
          </a:p>
          <a:p>
            <a:pPr lvl="0" algn="just"/>
            <a:r>
              <a:rPr lang="ru-RU" sz="3600" dirty="0" smtClean="0"/>
              <a:t>или - члены семьи могут договориться, что в модели поведения в семье каждый будет и контролировать и подвержен контролю </a:t>
            </a:r>
            <a:endParaRPr lang="sr-Latn-CS" sz="3600" dirty="0" smtClean="0"/>
          </a:p>
          <a:p>
            <a:pPr lvl="0" algn="just"/>
            <a:r>
              <a:rPr lang="ru-RU" sz="3600" dirty="0" smtClean="0"/>
              <a:t>СООТВЕТСТВЕННО</a:t>
            </a:r>
            <a:r>
              <a:rPr lang="sr-Latn-CS" sz="3600" dirty="0" smtClean="0"/>
              <a:t>, </a:t>
            </a:r>
            <a:r>
              <a:rPr lang="ru-RU" sz="3600" dirty="0" smtClean="0"/>
              <a:t>В ТАКИХ СЕМЬЯХ НЕТ САМОРЕГУЛИРОВАНИЯ</a:t>
            </a:r>
            <a:r>
              <a:rPr lang="sr-Latn-CS" sz="3600" dirty="0" smtClean="0"/>
              <a:t>!! </a:t>
            </a:r>
          </a:p>
          <a:p>
            <a:pPr algn="just"/>
            <a:r>
              <a:rPr lang="ru-RU" sz="3600" dirty="0" smtClean="0"/>
              <a:t>Саморегулирование является основным достижением в развитии, которое дает возможность формированию детей и создает способности взрослым регулировать свои мысли, чувства и поведение, так что это происходит в рамках соответствующей ситуации, в которой семья находится </a:t>
            </a:r>
          </a:p>
          <a:p>
            <a:pPr algn="just">
              <a:buNone/>
            </a:pPr>
            <a:r>
              <a:rPr lang="en-US" sz="3600" dirty="0"/>
              <a:t/>
            </a:r>
            <a:br>
              <a:rPr lang="en-US" sz="3600" dirty="0"/>
            </a:br>
            <a:r>
              <a:rPr lang="en-US" sz="3600" dirty="0"/>
              <a:t/>
            </a:r>
            <a:br>
              <a:rPr lang="en-US" sz="3600" dirty="0"/>
            </a:br>
            <a:endParaRPr lang="en-US" sz="3600" dirty="0"/>
          </a:p>
          <a:p>
            <a:endParaRPr lang="en-US" dirty="0"/>
          </a:p>
          <a:p>
            <a:endParaRPr lang="en-US" dirty="0"/>
          </a:p>
          <a:p>
            <a:endParaRPr lang="en-US" dirty="0"/>
          </a:p>
        </p:txBody>
      </p:sp>
    </p:spTree>
    <p:extLst>
      <p:ext uri="{BB962C8B-B14F-4D97-AF65-F5344CB8AC3E}">
        <p14:creationId xmlns:p14="http://schemas.microsoft.com/office/powerpoint/2010/main" val="2456092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Autofit/>
          </a:bodyPr>
          <a:lstStyle/>
          <a:p>
            <a:r>
              <a:rPr lang="ru-RU" sz="1800" b="1" dirty="0" smtClean="0">
                <a:solidFill>
                  <a:srgbClr val="FF0000"/>
                </a:solidFill>
              </a:rPr>
              <a:t>ОТЧАЯНИЕ</a:t>
            </a:r>
            <a:r>
              <a:rPr lang="en-US" sz="1800" b="1" dirty="0" smtClean="0">
                <a:solidFill>
                  <a:srgbClr val="FF0000"/>
                </a:solidFill>
              </a:rPr>
              <a:t> vs</a:t>
            </a:r>
            <a:r>
              <a:rPr lang="en-US" sz="1800" b="1" dirty="0">
                <a:solidFill>
                  <a:srgbClr val="FF0000"/>
                </a:solidFill>
              </a:rPr>
              <a:t>. </a:t>
            </a:r>
            <a:r>
              <a:rPr lang="ru-RU" sz="1800" b="1" dirty="0" smtClean="0">
                <a:solidFill>
                  <a:srgbClr val="FF0000"/>
                </a:solidFill>
              </a:rPr>
              <a:t>ОТРИЦАНИЕ / ДИССОЦИАЦИЯ</a:t>
            </a:r>
            <a:endParaRPr lang="en-US" sz="1800" b="1" dirty="0" smtClean="0">
              <a:solidFill>
                <a:srgbClr val="FF0000"/>
              </a:solidFill>
            </a:endParaRPr>
          </a:p>
          <a:p>
            <a:pPr algn="just"/>
            <a:r>
              <a:rPr lang="ru-RU" sz="1800" dirty="0" smtClean="0"/>
              <a:t>Когда начнут чувствовать, что то, что они делают, не приводит к изменениям...</a:t>
            </a:r>
          </a:p>
          <a:p>
            <a:pPr algn="just"/>
            <a:r>
              <a:rPr lang="ru-RU" sz="1800" dirty="0" smtClean="0"/>
              <a:t>Они тогда настолько напуганы, что не могут открыто сказать, какие у них проблемы, и используют отрицание или диссоциацию, как способ дистанцироваться от своей боли. </a:t>
            </a:r>
          </a:p>
          <a:p>
            <a:pPr algn="just"/>
            <a:r>
              <a:rPr lang="ru-RU" sz="1800" b="1" dirty="0" smtClean="0">
                <a:solidFill>
                  <a:srgbClr val="FF0000"/>
                </a:solidFill>
              </a:rPr>
              <a:t>СОПРЯЖЕННОСТЬ </a:t>
            </a:r>
            <a:r>
              <a:rPr lang="en-US" sz="1800" b="1" dirty="0" smtClean="0">
                <a:solidFill>
                  <a:srgbClr val="FF0000"/>
                </a:solidFill>
              </a:rPr>
              <a:t>VS </a:t>
            </a:r>
            <a:r>
              <a:rPr lang="ru-RU" sz="1800" b="1" dirty="0" err="1" smtClean="0">
                <a:solidFill>
                  <a:srgbClr val="FF0000"/>
                </a:solidFill>
              </a:rPr>
              <a:t>НЕАНГАЖИРОВАННОСТЬ</a:t>
            </a:r>
            <a:r>
              <a:rPr lang="ru-RU" sz="1800" b="1" dirty="0" smtClean="0">
                <a:solidFill>
                  <a:srgbClr val="FF0000"/>
                </a:solidFill>
              </a:rPr>
              <a:t>  </a:t>
            </a:r>
            <a:r>
              <a:rPr lang="ru-RU" sz="1800" dirty="0" smtClean="0"/>
              <a:t>- Один из способов самозащиты испуганного члена семьи от страха одиночества и </a:t>
            </a:r>
            <a:r>
              <a:rPr lang="ru-RU" sz="1800" dirty="0" err="1" smtClean="0"/>
              <a:t>покинутости</a:t>
            </a:r>
            <a:r>
              <a:rPr lang="ru-RU" sz="1800" dirty="0" smtClean="0"/>
              <a:t>.</a:t>
            </a:r>
          </a:p>
          <a:p>
            <a:pPr algn="just"/>
            <a:r>
              <a:rPr lang="ru-RU" sz="1800" dirty="0" smtClean="0"/>
              <a:t>Сопряженность – это реляционный стиль, в котором замечается исчезновение границ и часто обескураживание </a:t>
            </a:r>
            <a:r>
              <a:rPr lang="ru-RU" sz="1800" dirty="0" err="1" smtClean="0"/>
              <a:t>дифференцированности</a:t>
            </a:r>
            <a:r>
              <a:rPr lang="ru-RU" sz="1800" dirty="0" smtClean="0"/>
              <a:t> или несогласия, потому что это не рассматривается как здоровое и естественное, а как нелояльное или даже угрожающее</a:t>
            </a:r>
          </a:p>
          <a:p>
            <a:pPr algn="just"/>
            <a:r>
              <a:rPr lang="ru-RU" sz="1800" dirty="0" smtClean="0"/>
              <a:t>Стиль сопряжения, созданный в детстве, стремится поддерживаться в отношениях взрослого</a:t>
            </a:r>
          </a:p>
          <a:p>
            <a:pPr algn="just"/>
            <a:r>
              <a:rPr lang="ru-RU" sz="1800" dirty="0" smtClean="0"/>
              <a:t>Сбалансированная привязанность никогда не достигается</a:t>
            </a:r>
          </a:p>
        </p:txBody>
      </p:sp>
    </p:spTree>
    <p:extLst>
      <p:ext uri="{BB962C8B-B14F-4D97-AF65-F5344CB8AC3E}">
        <p14:creationId xmlns:p14="http://schemas.microsoft.com/office/powerpoint/2010/main" val="21015445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u-RU" sz="2800" dirty="0" err="1" smtClean="0">
                <a:solidFill>
                  <a:srgbClr val="FF0000"/>
                </a:solidFill>
              </a:rPr>
              <a:t>ГИПЕРФУНКЦИОНАЛЬНОСТЬ</a:t>
            </a:r>
            <a:r>
              <a:rPr lang="ru-RU" sz="2800" dirty="0" smtClean="0">
                <a:solidFill>
                  <a:srgbClr val="FF0000"/>
                </a:solidFill>
              </a:rPr>
              <a:t> </a:t>
            </a:r>
            <a:r>
              <a:rPr lang="en-US" sz="2800" dirty="0" smtClean="0">
                <a:solidFill>
                  <a:srgbClr val="FF0000"/>
                </a:solidFill>
              </a:rPr>
              <a:t>VS. </a:t>
            </a:r>
            <a:r>
              <a:rPr lang="ru-RU" sz="2800" dirty="0" err="1" smtClean="0">
                <a:solidFill>
                  <a:srgbClr val="FF0000"/>
                </a:solidFill>
              </a:rPr>
              <a:t>ГИПОФУНКЦИОНАЛЬНОСТЬ</a:t>
            </a:r>
            <a:endParaRPr lang="en-US" sz="2800"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ru-RU" sz="1900" dirty="0" err="1" smtClean="0">
                <a:solidFill>
                  <a:srgbClr val="FF0000"/>
                </a:solidFill>
              </a:rPr>
              <a:t>ГИПЕРФУНКЦИОНАЛЬНОСТЬ</a:t>
            </a:r>
            <a:endParaRPr lang="en-US" sz="1900" dirty="0" smtClean="0">
              <a:solidFill>
                <a:srgbClr val="FF0000"/>
              </a:solidFill>
            </a:endParaRPr>
          </a:p>
          <a:p>
            <a:pPr marL="0" indent="0" algn="just">
              <a:buNone/>
            </a:pPr>
            <a:r>
              <a:rPr lang="ru-RU" sz="1900" dirty="0" smtClean="0"/>
              <a:t>В результате неудачных попыток сохранить баланс в семье, некоторые члены семьи могут </a:t>
            </a:r>
            <a:r>
              <a:rPr lang="ru-RU" sz="1900" smtClean="0"/>
              <a:t>показать гипер-функционирование </a:t>
            </a:r>
            <a:r>
              <a:rPr lang="ru-RU" sz="1900" dirty="0" smtClean="0"/>
              <a:t>для того, чтобы </a:t>
            </a:r>
            <a:r>
              <a:rPr lang="ru-RU" sz="1900" smtClean="0"/>
              <a:t>компенсировать гипо-функционирование других членов. Они также перемещаются между интенсивными эмоциями и поведением и закрытостью.</a:t>
            </a:r>
            <a:endParaRPr lang="en-US" sz="1900" dirty="0" smtClean="0"/>
          </a:p>
          <a:p>
            <a:pPr marL="0" indent="0" algn="just">
              <a:buNone/>
            </a:pPr>
            <a:r>
              <a:rPr lang="ru-RU" sz="1900" smtClean="0">
                <a:solidFill>
                  <a:srgbClr val="FF0000"/>
                </a:solidFill>
              </a:rPr>
              <a:t>ГИПОФУНКЦИОНАЛЬНОСТЬ</a:t>
            </a:r>
            <a:endParaRPr lang="en-US" sz="1900" dirty="0">
              <a:solidFill>
                <a:srgbClr val="FF0000"/>
              </a:solidFill>
            </a:endParaRPr>
          </a:p>
          <a:p>
            <a:pPr marL="0" indent="0" algn="just">
              <a:buNone/>
            </a:pPr>
            <a:r>
              <a:rPr lang="ru-RU" sz="1900" smtClean="0"/>
              <a:t>Может быть объединена с наученной беспомощностью, как одной частью ответа на травму.</a:t>
            </a:r>
          </a:p>
          <a:p>
            <a:pPr marL="0" indent="0" algn="just">
              <a:buNone/>
            </a:pPr>
            <a:r>
              <a:rPr lang="ru-RU" sz="1900" smtClean="0"/>
              <a:t>Один или несколько членов чувствуют, что то, что они могу сделать, не приведет к каким-либо изменениям и улучшениям, и из-за этого отступают.</a:t>
            </a:r>
            <a:endParaRPr lang="en-US" sz="1900" dirty="0"/>
          </a:p>
          <a:p>
            <a:pPr marL="0" indent="0" algn="just">
              <a:buNone/>
            </a:pPr>
            <a:endParaRPr lang="en-US" sz="1900" dirty="0" smtClean="0"/>
          </a:p>
          <a:p>
            <a:pPr marL="0" indent="0" algn="just">
              <a:buNone/>
            </a:pPr>
            <a:r>
              <a:rPr lang="ru-RU" sz="1900" smtClean="0">
                <a:solidFill>
                  <a:srgbClr val="FF0000"/>
                </a:solidFill>
              </a:rPr>
              <a:t>Но, не является необычным, если зависимый сам или вместе с другими в системе, имеет периоды гипер-функционирования, после которого наступает период гипо-функционирования.</a:t>
            </a:r>
          </a:p>
          <a:p>
            <a:pPr marL="0" indent="0" algn="just">
              <a:buNone/>
            </a:pPr>
            <a:r>
              <a:rPr lang="ru-RU" sz="1900" smtClean="0">
                <a:solidFill>
                  <a:srgbClr val="FF0000"/>
                </a:solidFill>
              </a:rPr>
              <a:t>Значит, видна неспособность саморегулирования семейной единицы, чтобы функционировать как одна команда, при чем каждый член ожидает, что все другие должны появиться и показать ответственность</a:t>
            </a:r>
            <a:endParaRPr lang="en-US" sz="1900" dirty="0">
              <a:solidFill>
                <a:srgbClr val="FF0000"/>
              </a:solidFill>
            </a:endParaRPr>
          </a:p>
          <a:p>
            <a:endParaRPr lang="en-US" sz="2400" dirty="0">
              <a:solidFill>
                <a:srgbClr val="FF0000"/>
              </a:solidFill>
            </a:endParaRPr>
          </a:p>
          <a:p>
            <a:endParaRPr lang="en-US" dirty="0"/>
          </a:p>
        </p:txBody>
      </p:sp>
    </p:spTree>
    <p:extLst>
      <p:ext uri="{BB962C8B-B14F-4D97-AF65-F5344CB8AC3E}">
        <p14:creationId xmlns:p14="http://schemas.microsoft.com/office/powerpoint/2010/main" val="1999728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 </a:t>
            </a:r>
            <a:r>
              <a:rPr lang="ru-RU" b="1" dirty="0" smtClean="0"/>
              <a:t>Формирование алкоголизма в индивидууме</a:t>
            </a:r>
            <a:endParaRPr lang="en-US" b="1" dirty="0"/>
          </a:p>
        </p:txBody>
      </p:sp>
      <p:sp>
        <p:nvSpPr>
          <p:cNvPr id="3" name="Content Placeholder 2"/>
          <p:cNvSpPr>
            <a:spLocks noGrp="1"/>
          </p:cNvSpPr>
          <p:nvPr>
            <p:ph idx="1"/>
          </p:nvPr>
        </p:nvSpPr>
        <p:spPr/>
        <p:txBody>
          <a:bodyPr>
            <a:normAutofit/>
          </a:bodyPr>
          <a:lstStyle/>
          <a:p>
            <a:endParaRPr lang="en-US" sz="2000" dirty="0" smtClean="0"/>
          </a:p>
          <a:p>
            <a:endParaRPr lang="en-US" sz="2000" dirty="0"/>
          </a:p>
          <a:p>
            <a:pPr algn="just"/>
            <a:r>
              <a:rPr lang="ru-RU" sz="2000" dirty="0" smtClean="0"/>
              <a:t>Когда речь идет о формировании алкоголизма в индивидууме, очевидно, что это длительный процесс, в котором  алкоголизм является только одним этапом или одним  из возможных итогов продолжительного и чрезмерного употребления спиртных напитков (к сожалению - часто  конечным итогом индивидуальной жизненной истории).</a:t>
            </a:r>
          </a:p>
          <a:p>
            <a:pPr algn="just"/>
            <a:r>
              <a:rPr lang="ru-RU" sz="2000" dirty="0" smtClean="0"/>
              <a:t>Рассмотрение симптомов, как чисто патологического феномена, который линейно сформировался в индивидууме, - затемняет и отрицает подход , подразумевающий существование интеракции в системах, силы в системах, и наличие (</a:t>
            </a:r>
            <a:r>
              <a:rPr lang="ru-RU" sz="2000" dirty="0" err="1" smtClean="0"/>
              <a:t>дис</a:t>
            </a:r>
            <a:r>
              <a:rPr lang="ru-RU" sz="2000" dirty="0" smtClean="0"/>
              <a:t>)баланса между ними, и тем самым является </a:t>
            </a:r>
            <a:r>
              <a:rPr lang="ru-RU" sz="2000" dirty="0" err="1" smtClean="0"/>
              <a:t>редукционистским</a:t>
            </a:r>
            <a:r>
              <a:rPr lang="ru-RU" sz="2000" dirty="0" smtClean="0"/>
              <a:t> и неправильным.</a:t>
            </a:r>
          </a:p>
        </p:txBody>
      </p:sp>
    </p:spTree>
    <p:extLst>
      <p:ext uri="{BB962C8B-B14F-4D97-AF65-F5344CB8AC3E}">
        <p14:creationId xmlns:p14="http://schemas.microsoft.com/office/powerpoint/2010/main" val="36002738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ru-RU" sz="2000" dirty="0" smtClean="0"/>
              <a:t>Алкоголизм, рассматриваемый даже как «симптом» системы, который долго продолжается, имеет </a:t>
            </a:r>
            <a:r>
              <a:rPr lang="ru-RU" sz="2000" dirty="0" err="1" smtClean="0"/>
              <a:t>инвазивные</a:t>
            </a:r>
            <a:r>
              <a:rPr lang="ru-RU" sz="2000" dirty="0" smtClean="0"/>
              <a:t> свойства, инкорпорируется в темы и процессы развития, решения, семейный </a:t>
            </a:r>
            <a:r>
              <a:rPr lang="ru-RU" sz="2000" dirty="0" err="1" smtClean="0"/>
              <a:t>идентитет</a:t>
            </a:r>
            <a:r>
              <a:rPr lang="ru-RU" sz="2000" dirty="0" smtClean="0"/>
              <a:t>.</a:t>
            </a:r>
          </a:p>
          <a:p>
            <a:pPr algn="just"/>
            <a:r>
              <a:rPr lang="ru-RU" sz="2000" dirty="0" smtClean="0"/>
              <a:t>Таким образом, он становится главным реорганизатором семьи.</a:t>
            </a:r>
          </a:p>
          <a:p>
            <a:pPr algn="just"/>
            <a:r>
              <a:rPr lang="ru-RU" sz="2000" dirty="0" smtClean="0"/>
              <a:t>Именно эти процессы являются самыми важными для понимания алкогольной семьи, потому что именно то, как алкоголизм нарушил нормальное развитие т.е. (линию системного созревания семьи и линию индивидуального созревания), приобретает решающее  и самое важное значение для каждой отдельной жизни.</a:t>
            </a:r>
          </a:p>
          <a:p>
            <a:pPr algn="just"/>
            <a:r>
              <a:rPr lang="ru-RU" sz="2000" dirty="0" smtClean="0"/>
              <a:t>Хотя непосредственное влияние алкоголизма на созревание и развитие отдельного члена семьи нельзя проигнорировать, однако, гораздо сильнее на индивидуум воздействуют те эффекты, которые возникают из расхождений между вышеупомянутыми двумя временными линиями.</a:t>
            </a:r>
            <a:endParaRPr lang="vi-VN" sz="2000" dirty="0"/>
          </a:p>
        </p:txBody>
      </p:sp>
    </p:spTree>
    <p:extLst>
      <p:ext uri="{BB962C8B-B14F-4D97-AF65-F5344CB8AC3E}">
        <p14:creationId xmlns:p14="http://schemas.microsoft.com/office/powerpoint/2010/main" val="25128074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400" b="1" dirty="0" smtClean="0">
                <a:solidFill>
                  <a:srgbClr val="FF0000"/>
                </a:solidFill>
              </a:rPr>
              <a:t>Из системной перспективы, </a:t>
            </a:r>
            <a:br>
              <a:rPr lang="ru-RU" sz="2400" b="1" dirty="0" smtClean="0">
                <a:solidFill>
                  <a:srgbClr val="FF0000"/>
                </a:solidFill>
              </a:rPr>
            </a:br>
            <a:r>
              <a:rPr lang="ru-RU" sz="2400" b="1" dirty="0" smtClean="0">
                <a:solidFill>
                  <a:srgbClr val="FF0000"/>
                </a:solidFill>
              </a:rPr>
              <a:t>алкогольная семья наиболее точно определяется как процесс, развитие которого можно понять, наблюдая за тремя видимыми слоями</a:t>
            </a:r>
            <a:r>
              <a:rPr lang="en-US" sz="2400" b="1" dirty="0" smtClean="0">
                <a:solidFill>
                  <a:srgbClr val="FF0000"/>
                </a:solidFill>
              </a:rPr>
              <a:t>:</a:t>
            </a:r>
            <a:r>
              <a:rPr lang="en-US" sz="2400" b="1" dirty="0">
                <a:solidFill>
                  <a:srgbClr val="FF0000"/>
                </a:solidFill>
              </a:rPr>
              <a:t/>
            </a:r>
            <a:br>
              <a:rPr lang="en-US" sz="2400" b="1" dirty="0">
                <a:solidFill>
                  <a:srgbClr val="FF0000"/>
                </a:solidFill>
              </a:rPr>
            </a:br>
            <a:endParaRPr lang="en-US" sz="2400"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endParaRPr lang="en-US" sz="1600" dirty="0" smtClean="0">
              <a:latin typeface="Arial" pitchFamily="34" charset="0"/>
              <a:cs typeface="Arial" pitchFamily="34" charset="0"/>
            </a:endParaRPr>
          </a:p>
          <a:p>
            <a:pPr algn="just"/>
            <a:r>
              <a:rPr lang="ru-RU" sz="1600" dirty="0" smtClean="0">
                <a:latin typeface="Arial" pitchFamily="34" charset="0"/>
                <a:cs typeface="Arial" pitchFamily="34" charset="0"/>
              </a:rPr>
              <a:t>Первый, самый поверхностный и наиболее заметный – это слой, который узнается через специфические нарушенные коммуникационные модели и нарушения видимого поведения в семье.</a:t>
            </a:r>
            <a:endParaRPr lang="en-US" sz="1600" dirty="0" smtClean="0">
              <a:latin typeface="Arial" pitchFamily="34" charset="0"/>
              <a:cs typeface="Arial" pitchFamily="34" charset="0"/>
            </a:endParaRPr>
          </a:p>
          <a:p>
            <a:pPr algn="just"/>
            <a:endParaRPr lang="en-US" sz="1600" dirty="0" smtClean="0">
              <a:latin typeface="Arial" pitchFamily="34" charset="0"/>
              <a:cs typeface="Arial" pitchFamily="34" charset="0"/>
            </a:endParaRPr>
          </a:p>
          <a:p>
            <a:pPr algn="just"/>
            <a:r>
              <a:rPr lang="ru-RU" sz="1600" dirty="0" smtClean="0">
                <a:latin typeface="Arial" pitchFamily="34" charset="0"/>
                <a:cs typeface="Arial" pitchFamily="34" charset="0"/>
              </a:rPr>
              <a:t>Второй, более глубокий и скрытый, указывает на нарушенные регуляторные механизмы, имеющие существенное значение для повседневной жизни в семье, для решения проблем и развития ее членов и семьи в целом. Этот слой определен патологическими гомеостатическими процессами и инвазией алкоголизма до такой степени, что реактивное поведение членов семьи становится подкреплением и «цементированием» алкогольного статус-кво, который в свою очередь указывает на формирование трудностей и проблем у других членов семьи.</a:t>
            </a:r>
            <a:endParaRPr lang="en-US" sz="1600" dirty="0" smtClean="0">
              <a:latin typeface="Arial" pitchFamily="34" charset="0"/>
              <a:cs typeface="Arial" pitchFamily="34" charset="0"/>
            </a:endParaRPr>
          </a:p>
          <a:p>
            <a:pPr algn="just"/>
            <a:endParaRPr lang="vi-VN" sz="1600" dirty="0">
              <a:latin typeface="Arial" pitchFamily="34" charset="0"/>
              <a:cs typeface="Arial" pitchFamily="34" charset="0"/>
            </a:endParaRPr>
          </a:p>
          <a:p>
            <a:pPr algn="just"/>
            <a:r>
              <a:rPr lang="ru-RU" sz="1600" dirty="0" smtClean="0">
                <a:latin typeface="Arial" pitchFamily="34" charset="0"/>
                <a:cs typeface="Arial" pitchFamily="34" charset="0"/>
              </a:rPr>
              <a:t>Третий, самый глубокий, эмоциональный, назовем его «исторический» слой. Привязан к степени базовой дифференциации личности партнера и присутствие или отсутствие фузии в их отношениях, которое дальше связано с отношениями и событиями в предыдущих поколениях.</a:t>
            </a:r>
            <a:endParaRPr lang="vi-VN" sz="1600" dirty="0">
              <a:latin typeface="Arial" pitchFamily="34" charset="0"/>
              <a:cs typeface="Arial" pitchFamily="34" charset="0"/>
            </a:endParaRPr>
          </a:p>
          <a:p>
            <a:endParaRPr lang="en-US" sz="1600" dirty="0">
              <a:latin typeface="Arial" pitchFamily="34" charset="0"/>
              <a:cs typeface="Arial" pitchFamily="34" charset="0"/>
            </a:endParaRPr>
          </a:p>
          <a:p>
            <a:endParaRPr lang="en-US" sz="1600" dirty="0">
              <a:latin typeface="Arial" pitchFamily="34" charset="0"/>
              <a:cs typeface="Arial" pitchFamily="34" charset="0"/>
            </a:endParaRPr>
          </a:p>
          <a:p>
            <a:endParaRPr lang="en-US" sz="2000" dirty="0"/>
          </a:p>
        </p:txBody>
      </p:sp>
    </p:spTree>
    <p:extLst>
      <p:ext uri="{BB962C8B-B14F-4D97-AF65-F5344CB8AC3E}">
        <p14:creationId xmlns:p14="http://schemas.microsoft.com/office/powerpoint/2010/main" val="23999176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algn="just"/>
            <a:r>
              <a:rPr lang="ru-RU" dirty="0" smtClean="0"/>
              <a:t>С семьями с алкоголизмом необходимо работать в течение нескольких лет, чтобы семья достигла оптимального уровня функционирования.</a:t>
            </a:r>
          </a:p>
          <a:p>
            <a:pPr algn="just"/>
            <a:r>
              <a:rPr lang="ru-RU" dirty="0" smtClean="0"/>
              <a:t>Такая работа с алкогольными семьями вносит ноту оптимизма на  их будущее.</a:t>
            </a:r>
          </a:p>
          <a:p>
            <a:pPr algn="just"/>
            <a:r>
              <a:rPr lang="ru-RU" dirty="0" smtClean="0"/>
              <a:t>Поскольку высокий уровень </a:t>
            </a:r>
            <a:r>
              <a:rPr lang="ru-RU" dirty="0" err="1" smtClean="0"/>
              <a:t>анксиозности</a:t>
            </a:r>
            <a:r>
              <a:rPr lang="ru-RU" dirty="0" smtClean="0"/>
              <a:t> редуцируется, создается возможность достижения дифференциации "</a:t>
            </a:r>
            <a:r>
              <a:rPr lang="ru-RU" dirty="0" err="1" smtClean="0"/>
              <a:t>селф</a:t>
            </a:r>
            <a:r>
              <a:rPr lang="ru-RU" dirty="0" smtClean="0"/>
              <a:t>" (Я) в семейной системе и триангуляция детей становится менее необходимой</a:t>
            </a:r>
          </a:p>
          <a:p>
            <a:pPr algn="just"/>
            <a:r>
              <a:rPr lang="ru-RU" dirty="0" smtClean="0"/>
              <a:t>Трансмиссия алкоголизма и его эффект таким образом снижаются для будущих поколений детей в алкогольной семье</a:t>
            </a:r>
            <a:endParaRPr lang="en-US" dirty="0"/>
          </a:p>
          <a:p>
            <a:endParaRPr lang="en-US" dirty="0"/>
          </a:p>
        </p:txBody>
      </p:sp>
    </p:spTree>
    <p:extLst>
      <p:ext uri="{BB962C8B-B14F-4D97-AF65-F5344CB8AC3E}">
        <p14:creationId xmlns:p14="http://schemas.microsoft.com/office/powerpoint/2010/main" val="2400638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 </a:t>
            </a:r>
            <a:r>
              <a:rPr lang="ru-RU" b="1" dirty="0" smtClean="0"/>
              <a:t>Семейно-системная модель формирования алкоголизма</a:t>
            </a:r>
            <a:endParaRPr lang="en-US" sz="1600" dirty="0"/>
          </a:p>
        </p:txBody>
      </p:sp>
      <p:sp>
        <p:nvSpPr>
          <p:cNvPr id="3" name="Content Placeholder 2"/>
          <p:cNvSpPr>
            <a:spLocks noGrp="1"/>
          </p:cNvSpPr>
          <p:nvPr>
            <p:ph idx="1"/>
          </p:nvPr>
        </p:nvSpPr>
        <p:spPr/>
        <p:txBody>
          <a:bodyPr>
            <a:normAutofit fontScale="92500" lnSpcReduction="20000"/>
          </a:bodyPr>
          <a:lstStyle/>
          <a:p>
            <a:pPr algn="just"/>
            <a:r>
              <a:rPr lang="ru-RU" sz="2000" dirty="0" smtClean="0"/>
              <a:t>предполагает, что окончательное выражение существующих клинических нарушений или нарушений в развитии, в составе алкоголизма нельзя рассмотреть только на основании биологической предрасположенности, а значение имеют структуральные и регуляторные планы семьи в целом и ее жизни, как сложного процесса, так что все это вместе влияет на формирование и ход алкоголизма.</a:t>
            </a:r>
          </a:p>
          <a:p>
            <a:pPr algn="just"/>
            <a:r>
              <a:rPr lang="ru-RU" sz="2000" dirty="0" smtClean="0"/>
              <a:t>При таком образе мышления употребление алкогольных напитков, как широкое и постоянное явление в широких общественных системах, имеет характеристики «симптомов в системе». Это означает, что интенсивность употребления алкогольных напитков, как и любой «симптом», отражает характеристики / дисфункции системы.</a:t>
            </a:r>
          </a:p>
          <a:p>
            <a:pPr algn="just"/>
            <a:r>
              <a:rPr lang="ru-RU" sz="2000" dirty="0" smtClean="0"/>
              <a:t>В такой системе наблюдаются</a:t>
            </a:r>
            <a:endParaRPr lang="en-US" sz="2000" dirty="0" smtClean="0">
              <a:latin typeface="Arial" pitchFamily="34" charset="0"/>
              <a:cs typeface="Arial" pitchFamily="34" charset="0"/>
            </a:endParaRPr>
          </a:p>
          <a:p>
            <a:pPr algn="just"/>
            <a:r>
              <a:rPr lang="ru-RU" sz="2000" b="1" u="sng" dirty="0" smtClean="0">
                <a:latin typeface="Arial" pitchFamily="34" charset="0"/>
                <a:cs typeface="Arial" pitchFamily="34" charset="0"/>
              </a:rPr>
              <a:t>«регуляторные структуры» в связи с распиванием</a:t>
            </a:r>
            <a:r>
              <a:rPr lang="ru-RU" sz="2000" dirty="0" smtClean="0">
                <a:latin typeface="Arial" pitchFamily="34" charset="0"/>
                <a:cs typeface="Arial" pitchFamily="34" charset="0"/>
              </a:rPr>
              <a:t> (мифы, законы, правила, нормы, ритуалы, верования), и</a:t>
            </a:r>
            <a:endParaRPr lang="en-US" sz="2000" dirty="0" smtClean="0">
              <a:latin typeface="Arial" pitchFamily="34" charset="0"/>
              <a:cs typeface="Arial" pitchFamily="34" charset="0"/>
            </a:endParaRPr>
          </a:p>
          <a:p>
            <a:pPr algn="just"/>
            <a:r>
              <a:rPr lang="ru-RU" sz="2000" b="1" dirty="0" smtClean="0">
                <a:latin typeface="Arial" pitchFamily="34" charset="0"/>
                <a:cs typeface="Arial" pitchFamily="34" charset="0"/>
              </a:rPr>
              <a:t>«элементы процесса»</a:t>
            </a:r>
            <a:r>
              <a:rPr lang="ru-RU" sz="2000" dirty="0" smtClean="0">
                <a:latin typeface="Arial" pitchFamily="34" charset="0"/>
                <a:cs typeface="Arial" pitchFamily="34" charset="0"/>
              </a:rPr>
              <a:t> в развитии и поддержании употребления в одном обществе (предсказуемый ход развития, стадии, уменьшение, увеличение...).</a:t>
            </a:r>
            <a:endParaRPr lang="en-US" sz="2000" dirty="0">
              <a:latin typeface="Arial" pitchFamily="34" charset="0"/>
              <a:cs typeface="Arial" pitchFamily="34" charset="0"/>
            </a:endParaRPr>
          </a:p>
          <a:p>
            <a:endParaRPr lang="en-US" sz="2000" dirty="0">
              <a:latin typeface="Arial" pitchFamily="34" charset="0"/>
              <a:cs typeface="Arial" pitchFamily="34" charset="0"/>
            </a:endParaRPr>
          </a:p>
          <a:p>
            <a:endParaRPr lang="en-US" sz="2000" dirty="0" smtClean="0">
              <a:latin typeface="Arial" pitchFamily="34" charset="0"/>
              <a:cs typeface="Arial" pitchFamily="34" charset="0"/>
            </a:endParaRPr>
          </a:p>
          <a:p>
            <a:endParaRPr lang="en-US" dirty="0"/>
          </a:p>
        </p:txBody>
      </p:sp>
    </p:spTree>
    <p:extLst>
      <p:ext uri="{BB962C8B-B14F-4D97-AF65-F5344CB8AC3E}">
        <p14:creationId xmlns:p14="http://schemas.microsoft.com/office/powerpoint/2010/main" val="224032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a:r>
              <a:rPr lang="ru-RU" sz="2000" dirty="0" smtClean="0">
                <a:solidFill>
                  <a:srgbClr val="FF0000"/>
                </a:solidFill>
              </a:rPr>
              <a:t>В процесс употребления алкогольных напитков, как социальное психопатологическое явление, включен и тот, который употребляет, и тот, который не употребляет алкогольные напитки, так что явно возникает </a:t>
            </a:r>
            <a:r>
              <a:rPr lang="ru-RU" sz="2000" b="1" u="sng" dirty="0" smtClean="0">
                <a:solidFill>
                  <a:srgbClr val="FF0000"/>
                </a:solidFill>
              </a:rPr>
              <a:t>системный континуум.</a:t>
            </a:r>
            <a:endParaRPr lang="en-US" sz="2000" dirty="0" smtClean="0">
              <a:solidFill>
                <a:srgbClr val="FF0000"/>
              </a:solidFill>
            </a:endParaRPr>
          </a:p>
          <a:p>
            <a:pPr algn="just"/>
            <a:r>
              <a:rPr lang="ru-RU" sz="2000" dirty="0" smtClean="0"/>
              <a:t>На одном конце находится «нулевое распивание» т.е. абстиненты, а на другом – противоположном конце континуума находятся так называемые тяжело «пьющие» или алкоголики, значит те, которые проявляют патологическую форму употребления алкогольных напитков.</a:t>
            </a:r>
          </a:p>
          <a:p>
            <a:pPr algn="just"/>
            <a:r>
              <a:rPr lang="ru-RU" sz="2000" dirty="0" smtClean="0"/>
              <a:t>Существование данного континуума и точка, до которой определенный индивидуум, семья или другая группа людей, дойдет, определяются характеристиками системы и действием системных процессов, среди которых наиболее важными являются механизмы </a:t>
            </a:r>
            <a:r>
              <a:rPr lang="ru-RU" sz="2000" b="1" u="sng" dirty="0" smtClean="0">
                <a:solidFill>
                  <a:srgbClr val="FF0000"/>
                </a:solidFill>
                <a:latin typeface="Arial" pitchFamily="34" charset="0"/>
                <a:cs typeface="Arial" pitchFamily="34" charset="0"/>
              </a:rPr>
              <a:t>гомеостазиса / приспосабливания / поддержания</a:t>
            </a:r>
            <a:r>
              <a:rPr lang="ru-RU" sz="2000" dirty="0" smtClean="0"/>
              <a:t>.</a:t>
            </a:r>
            <a:endParaRPr lang="en-US" sz="2000" dirty="0" smtClean="0"/>
          </a:p>
          <a:p>
            <a:pPr algn="just"/>
            <a:r>
              <a:rPr lang="ru-RU" sz="2000" dirty="0" smtClean="0"/>
              <a:t>До определенной точки кажется, что есть возможность спонтанно прекратить и остановить процесс и вернуться назад к предыдущей точке континуума, но в один момент происходит «вписывание» или «</a:t>
            </a:r>
            <a:r>
              <a:rPr lang="ru-RU" sz="2000" dirty="0" err="1" smtClean="0"/>
              <a:t>гиперсинхронизация</a:t>
            </a:r>
            <a:r>
              <a:rPr lang="ru-RU" sz="2000" dirty="0" smtClean="0"/>
              <a:t>» нескольких системных процессов в результате чего  процесс остановить невозможно</a:t>
            </a:r>
            <a:r>
              <a:rPr lang="vi-VN" sz="2000" dirty="0" smtClean="0"/>
              <a:t>.</a:t>
            </a:r>
            <a:endParaRPr lang="vi-VN" sz="2000" dirty="0"/>
          </a:p>
          <a:p>
            <a:endParaRPr lang="en-US" sz="2000" dirty="0" smtClean="0"/>
          </a:p>
        </p:txBody>
      </p:sp>
    </p:spTree>
    <p:extLst>
      <p:ext uri="{BB962C8B-B14F-4D97-AF65-F5344CB8AC3E}">
        <p14:creationId xmlns:p14="http://schemas.microsoft.com/office/powerpoint/2010/main" val="1449564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763000" cy="1143000"/>
          </a:xfrm>
        </p:spPr>
        <p:txBody>
          <a:bodyPr>
            <a:noAutofit/>
          </a:bodyPr>
          <a:lstStyle/>
          <a:p>
            <a:r>
              <a:rPr lang="sr-Latn-RS" sz="3600" b="1" dirty="0" smtClean="0">
                <a:latin typeface="Algerian" pitchFamily="82" charset="0"/>
              </a:rPr>
              <a:t> </a:t>
            </a:r>
            <a:endParaRPr lang="en-US" sz="3600" b="1" dirty="0"/>
          </a:p>
        </p:txBody>
      </p:sp>
      <p:sp>
        <p:nvSpPr>
          <p:cNvPr id="3" name="Content Placeholder 2"/>
          <p:cNvSpPr>
            <a:spLocks noGrp="1"/>
          </p:cNvSpPr>
          <p:nvPr>
            <p:ph idx="1"/>
          </p:nvPr>
        </p:nvSpPr>
        <p:spPr>
          <a:xfrm>
            <a:off x="609600" y="1371600"/>
            <a:ext cx="8229600" cy="4525963"/>
          </a:xfrm>
        </p:spPr>
        <p:txBody>
          <a:bodyPr>
            <a:normAutofit fontScale="92500" lnSpcReduction="20000"/>
          </a:bodyPr>
          <a:lstStyle/>
          <a:p>
            <a:pPr algn="just">
              <a:buNone/>
            </a:pPr>
            <a:r>
              <a:rPr lang="en-US" sz="3600" dirty="0">
                <a:latin typeface="Arial" pitchFamily="34" charset="0"/>
                <a:cs typeface="Arial" pitchFamily="34" charset="0"/>
              </a:rPr>
              <a:t> </a:t>
            </a:r>
            <a:r>
              <a:rPr lang="en-US" sz="3600" dirty="0" smtClean="0">
                <a:latin typeface="Arial" pitchFamily="34" charset="0"/>
                <a:cs typeface="Arial" pitchFamily="34" charset="0"/>
              </a:rPr>
              <a:t>  </a:t>
            </a:r>
            <a:r>
              <a:rPr lang="ru-RU" sz="2400" b="1" dirty="0" smtClean="0">
                <a:latin typeface="Arial" pitchFamily="34" charset="0"/>
                <a:cs typeface="Arial" pitchFamily="34" charset="0"/>
              </a:rPr>
              <a:t>На уровне </a:t>
            </a:r>
            <a:r>
              <a:rPr lang="ru-RU" sz="2400" b="1" u="sng" dirty="0" smtClean="0">
                <a:latin typeface="Arial" pitchFamily="34" charset="0"/>
                <a:cs typeface="Arial" pitchFamily="34" charset="0"/>
              </a:rPr>
              <a:t>биологической системы</a:t>
            </a:r>
            <a:r>
              <a:rPr lang="ru-RU" sz="2400" b="1" dirty="0" smtClean="0">
                <a:latin typeface="Arial" pitchFamily="34" charset="0"/>
                <a:cs typeface="Arial" pitchFamily="34" charset="0"/>
              </a:rPr>
              <a:t> индивидуума происходят биохимические структурные изменения, которые также возникают в </a:t>
            </a:r>
            <a:r>
              <a:rPr lang="ru-RU" sz="2400" b="1" u="sng" dirty="0" smtClean="0">
                <a:latin typeface="Arial" pitchFamily="34" charset="0"/>
                <a:cs typeface="Arial" pitchFamily="34" charset="0"/>
              </a:rPr>
              <a:t>психологической и социальной системе</a:t>
            </a:r>
            <a:r>
              <a:rPr lang="ru-RU" sz="2400" b="1" dirty="0" smtClean="0">
                <a:latin typeface="Arial" pitchFamily="34" charset="0"/>
                <a:cs typeface="Arial" pitchFamily="34" charset="0"/>
              </a:rPr>
              <a:t> индивидуума.</a:t>
            </a:r>
          </a:p>
          <a:p>
            <a:pPr algn="just">
              <a:buNone/>
            </a:pPr>
            <a:r>
              <a:rPr lang="en-US" sz="2400" b="1" dirty="0" smtClean="0">
                <a:latin typeface="Arial" pitchFamily="34" charset="0"/>
                <a:cs typeface="Arial" pitchFamily="34" charset="0"/>
              </a:rPr>
              <a:t>   </a:t>
            </a:r>
          </a:p>
          <a:p>
            <a:pPr algn="just">
              <a:buNone/>
            </a:pPr>
            <a:r>
              <a:rPr lang="en-US" sz="2400" b="1" dirty="0" smtClean="0">
                <a:latin typeface="Arial" pitchFamily="34" charset="0"/>
                <a:cs typeface="Arial" pitchFamily="34" charset="0"/>
              </a:rPr>
              <a:t>    </a:t>
            </a:r>
            <a:r>
              <a:rPr lang="ru-RU" sz="2400" b="1" dirty="0" smtClean="0">
                <a:latin typeface="Arial" pitchFamily="34" charset="0"/>
                <a:cs typeface="Arial" pitchFamily="34" charset="0"/>
              </a:rPr>
              <a:t> Все это определяет необратимость по отношению к развитию континуитета процесса. Иными словами, теряется возможность возвращения к контролируемому поведению, к контролируемой схеме распивания у человека, и система попадает в патологический баланс, делающий невозможными изменения в лучшую сторону.</a:t>
            </a:r>
            <a:endParaRPr lang="en-US" sz="2400" b="1" dirty="0" smtClean="0">
              <a:latin typeface="Arial" pitchFamily="34" charset="0"/>
              <a:cs typeface="Arial" pitchFamily="34" charset="0"/>
            </a:endParaRPr>
          </a:p>
          <a:p>
            <a:pPr>
              <a:buNone/>
            </a:pPr>
            <a:endParaRPr lang="en-US" sz="2400" b="1" dirty="0">
              <a:latin typeface="Arial" pitchFamily="34" charset="0"/>
              <a:cs typeface="Arial" pitchFamily="34" charset="0"/>
            </a:endParaRPr>
          </a:p>
          <a:p>
            <a:pPr>
              <a:buNone/>
            </a:pPr>
            <a:r>
              <a:rPr lang="en-US" sz="2000" dirty="0" smtClean="0">
                <a:latin typeface="Arial" pitchFamily="34" charset="0"/>
                <a:cs typeface="Arial" pitchFamily="34" charset="0"/>
              </a:rPr>
              <a:t> </a:t>
            </a:r>
            <a:endParaRPr lang="vi-VN" sz="20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u-RU" sz="2400" dirty="0" smtClean="0"/>
              <a:t>Таким образом развивается алкоголизм, как комплексный </a:t>
            </a:r>
            <a:r>
              <a:rPr lang="ru-RU" sz="2400" b="1" u="sng" dirty="0" smtClean="0"/>
              <a:t>«симптом в системе»</a:t>
            </a:r>
            <a:r>
              <a:rPr lang="ru-RU" sz="2400" dirty="0" smtClean="0"/>
              <a:t>, который характеризуется</a:t>
            </a:r>
            <a:r>
              <a:rPr lang="en-US" sz="2400" dirty="0" smtClean="0"/>
              <a:t>:</a:t>
            </a:r>
            <a:r>
              <a:rPr lang="en-US" sz="2400" dirty="0"/>
              <a:t/>
            </a:r>
            <a:br>
              <a:rPr lang="en-US" sz="2400" dirty="0"/>
            </a:br>
            <a:endParaRPr lang="en-US" sz="2400" dirty="0"/>
          </a:p>
        </p:txBody>
      </p:sp>
      <p:sp>
        <p:nvSpPr>
          <p:cNvPr id="3" name="Content Placeholder 2"/>
          <p:cNvSpPr>
            <a:spLocks noGrp="1"/>
          </p:cNvSpPr>
          <p:nvPr>
            <p:ph idx="1"/>
          </p:nvPr>
        </p:nvSpPr>
        <p:spPr/>
        <p:txBody>
          <a:bodyPr>
            <a:normAutofit fontScale="92500" lnSpcReduction="20000"/>
          </a:bodyPr>
          <a:lstStyle/>
          <a:p>
            <a:pPr marL="0" indent="0" algn="just">
              <a:buFontTx/>
              <a:buChar char="-"/>
            </a:pPr>
            <a:r>
              <a:rPr lang="ru-RU" sz="2000" dirty="0" smtClean="0"/>
              <a:t> возникновением изменений в биологической системе индивидуума</a:t>
            </a:r>
          </a:p>
          <a:p>
            <a:pPr marL="0" indent="0" algn="just">
              <a:buFontTx/>
              <a:buChar char="-"/>
            </a:pPr>
            <a:r>
              <a:rPr lang="ru-RU" sz="2000" dirty="0" smtClean="0"/>
              <a:t> предсказуемыми и известными формами его физического и психологического расстройства</a:t>
            </a:r>
          </a:p>
          <a:p>
            <a:pPr marL="0" indent="0" algn="just">
              <a:buFontTx/>
              <a:buChar char="-"/>
            </a:pPr>
            <a:r>
              <a:rPr lang="ru-RU" sz="2000" dirty="0" smtClean="0"/>
              <a:t> нарушением отношений с близкими людьми</a:t>
            </a:r>
          </a:p>
          <a:p>
            <a:pPr marL="0" indent="0" algn="just">
              <a:buFontTx/>
              <a:buChar char="-"/>
            </a:pPr>
            <a:r>
              <a:rPr lang="ru-RU" sz="2000" dirty="0" smtClean="0"/>
              <a:t> появлением дисфункций у  близких ему лиц (жена, дети)</a:t>
            </a:r>
          </a:p>
          <a:p>
            <a:pPr marL="0" indent="0" algn="just">
              <a:buFontTx/>
              <a:buChar char="-"/>
            </a:pPr>
            <a:r>
              <a:rPr lang="ru-RU" sz="2000" dirty="0" smtClean="0"/>
              <a:t> нарушениями в отношениях с социальной средой.</a:t>
            </a:r>
          </a:p>
          <a:p>
            <a:pPr algn="just"/>
            <a:r>
              <a:rPr lang="ru-RU" sz="2000" dirty="0" smtClean="0"/>
              <a:t>Движение индивидуума в континууме т.е. развитие алкоголизма возможно за счет «процессов поддержания» или «процессов приспосабливания», которые часто приводят к разрушительным результатам как для индивидуума так и для системы, если не произойдут изменения в окружающих его (индивидуума) системах.</a:t>
            </a:r>
          </a:p>
          <a:p>
            <a:pPr algn="just"/>
            <a:r>
              <a:rPr lang="ru-RU" sz="2000" dirty="0" smtClean="0"/>
              <a:t>Для полного понятия </a:t>
            </a:r>
            <a:r>
              <a:rPr lang="ru-RU" sz="2000" dirty="0" err="1" smtClean="0"/>
              <a:t>субпопуляции</a:t>
            </a:r>
            <a:r>
              <a:rPr lang="ru-RU" sz="2000" dirty="0" smtClean="0"/>
              <a:t> зависимых от алкоголя людей, значение имеют не только биологические и психологические процессы человека (</a:t>
            </a:r>
            <a:r>
              <a:rPr lang="ru-RU" sz="2000" dirty="0" err="1" smtClean="0"/>
              <a:t>коморбидность</a:t>
            </a:r>
            <a:r>
              <a:rPr lang="ru-RU" sz="2000" dirty="0" smtClean="0"/>
              <a:t>), но и рассматривать взаимодействующие отношения «процессы поддержания» в системах индивидуума, таких как семейные, более дальние родственники, более широкие социальные группы, профессиональная среда и широкая социальная среда.</a:t>
            </a:r>
          </a:p>
        </p:txBody>
      </p:sp>
    </p:spTree>
    <p:extLst>
      <p:ext uri="{BB962C8B-B14F-4D97-AF65-F5344CB8AC3E}">
        <p14:creationId xmlns:p14="http://schemas.microsoft.com/office/powerpoint/2010/main" val="74662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endParaRPr lang="en-US" dirty="0"/>
          </a:p>
        </p:txBody>
      </p:sp>
      <p:sp>
        <p:nvSpPr>
          <p:cNvPr id="3" name="Content Placeholder 2"/>
          <p:cNvSpPr>
            <a:spLocks noGrp="1"/>
          </p:cNvSpPr>
          <p:nvPr>
            <p:ph idx="1"/>
          </p:nvPr>
        </p:nvSpPr>
        <p:spPr/>
        <p:txBody>
          <a:bodyPr>
            <a:normAutofit/>
          </a:bodyPr>
          <a:lstStyle/>
          <a:p>
            <a:pPr marL="0" indent="0">
              <a:buNone/>
            </a:pPr>
            <a:endParaRPr lang="en-US" sz="2800" dirty="0" smtClean="0"/>
          </a:p>
          <a:p>
            <a:pPr marL="0" indent="0">
              <a:buNone/>
            </a:pPr>
            <a:endParaRPr lang="en-US" sz="2800" dirty="0"/>
          </a:p>
          <a:p>
            <a:pPr marL="0" indent="0" algn="just">
              <a:buNone/>
            </a:pPr>
            <a:r>
              <a:rPr lang="ru-RU" sz="2400" dirty="0" smtClean="0"/>
              <a:t>Ключевым фактом для понимания системного подхода к алкоголизму является наличие – </a:t>
            </a:r>
            <a:r>
              <a:rPr lang="ru-RU" sz="2400" b="1" u="sng" dirty="0" smtClean="0"/>
              <a:t>«процесса приспосабливания» или процесса поддержания зависимости,</a:t>
            </a:r>
            <a:r>
              <a:rPr lang="ru-RU" sz="2400" dirty="0" smtClean="0"/>
              <a:t> их познание и обнаружение в системах индивидуума, семьи и социальных системах</a:t>
            </a:r>
          </a:p>
        </p:txBody>
      </p:sp>
    </p:spTree>
    <p:extLst>
      <p:ext uri="{BB962C8B-B14F-4D97-AF65-F5344CB8AC3E}">
        <p14:creationId xmlns:p14="http://schemas.microsoft.com/office/powerpoint/2010/main" val="2048519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14058</TotalTime>
  <Words>4198</Words>
  <Application>Microsoft Office PowerPoint</Application>
  <PresentationFormat>Экран (4:3)</PresentationFormat>
  <Paragraphs>243</Paragraphs>
  <Slides>42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Office Theme</vt:lpstr>
      <vt:lpstr>“The basic principles of systemic approach of alcoholism and other addiction treatment and rehabilitation  in Serbia” СЕМЬЯ С ЗАВИСИМЫМ ОТ АЛКОГОЛЯ ЧЕЛОВЕКОМ системный подход</vt:lpstr>
      <vt:lpstr>Алкоголизм очень сложное заболевание, которое может проявляться во многих формах: </vt:lpstr>
      <vt:lpstr>В современной профессиональной и научной литературе и клинической практике алкоголизм как явление в самом широком смысле этого слова рассматривается с двух точек зрения:</vt:lpstr>
      <vt:lpstr>a. Формирование алкоголизма в индивидууме</vt:lpstr>
      <vt:lpstr>b. Семейно-системная модель формирования алкоголизма</vt:lpstr>
      <vt:lpstr> </vt:lpstr>
      <vt:lpstr> </vt:lpstr>
      <vt:lpstr>Таким образом развивается алкоголизм, как комплексный «симптом в системе», который характеризуется: </vt:lpstr>
      <vt:lpstr>**********+</vt:lpstr>
      <vt:lpstr>ПРОЦЕССЫ ПРИСПОСАБЛИВАНИЯ ИЛИ ПОДДЕРЖАНИЯ АЛКОГОЛИЗМА</vt:lpstr>
      <vt:lpstr>ПРОЦЕССЫ ПРИСПОСАБЛИВАНИЯ ИНДИВИДУУМА</vt:lpstr>
      <vt:lpstr>**********</vt:lpstr>
      <vt:lpstr>Социально-психологические личностные характеристики алкоголика  (Настасич,1998, 2013) </vt:lpstr>
      <vt:lpstr>**********</vt:lpstr>
      <vt:lpstr>НАРУЖНЫЕ СЛОИ</vt:lpstr>
      <vt:lpstr>*******</vt:lpstr>
      <vt:lpstr>********</vt:lpstr>
      <vt:lpstr>   Социально-бихевиористическая модель (J.Jackson)  </vt:lpstr>
      <vt:lpstr>Четвертый этап: попытка реорганизации несмотря на проблемы</vt:lpstr>
      <vt:lpstr>Этап матриархата(«псевдо-решения“)</vt:lpstr>
      <vt:lpstr>*******</vt:lpstr>
      <vt:lpstr>БОЛЕЕ ГЛУБОКИ СЛОИ  </vt:lpstr>
      <vt:lpstr>По Боуэне (Bowen),   семьи являются, в первую очередь, эмоциональными системами. </vt:lpstr>
      <vt:lpstr>********</vt:lpstr>
      <vt:lpstr>ЭМОЦИОНАЛЬНЫЕ ПРОЦЕССЫ ЯДЕРНОЙ СЕМЬИ «эмоциональная энергия нерешенных привязанностей"  создает так называемый эмоциональный климат в семье</vt:lpstr>
      <vt:lpstr>************</vt:lpstr>
      <vt:lpstr>************</vt:lpstr>
      <vt:lpstr>**********</vt:lpstr>
      <vt:lpstr>***********</vt:lpstr>
      <vt:lpstr>********</vt:lpstr>
      <vt:lpstr>********</vt:lpstr>
      <vt:lpstr>КОНЦЕПЦИЯ ИНВАЗИИ обеспечивает лучшее понимание дисфункций в семье алкоголика</vt:lpstr>
      <vt:lpstr>Наиболее резко изменены эпизоды краткосрочного решения проблем</vt:lpstr>
      <vt:lpstr>Эмоциональная жизнь в семье алкоголика</vt:lpstr>
      <vt:lpstr>Когда эмоциональный хаос захватил всю семью</vt:lpstr>
      <vt:lpstr>********</vt:lpstr>
      <vt:lpstr>*******</vt:lpstr>
      <vt:lpstr>******</vt:lpstr>
      <vt:lpstr>ГИПЕРФУНКЦИОНАЛЬНОСТЬ VS. ГИПОФУНКЦИОНАЛЬНОСТЬ</vt:lpstr>
      <vt:lpstr>Презентация PowerPoint</vt:lpstr>
      <vt:lpstr>Из системной перспективы,  алкогольная семья наиболее точно определяется как процесс, развитие которого можно понять, наблюдая за тремя видимыми слоями: </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EKOSISTEMSKI PRISTUP</dc:title>
  <dc:creator>Petar</dc:creator>
  <cp:lastModifiedBy>doktor</cp:lastModifiedBy>
  <cp:revision>1140</cp:revision>
  <dcterms:created xsi:type="dcterms:W3CDTF">2006-08-16T00:00:00Z</dcterms:created>
  <dcterms:modified xsi:type="dcterms:W3CDTF">2016-03-27T22:19:51Z</dcterms:modified>
</cp:coreProperties>
</file>