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348" r:id="rId9"/>
    <p:sldId id="276" r:id="rId10"/>
    <p:sldId id="280" r:id="rId11"/>
    <p:sldId id="27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61" autoAdjust="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56532"/>
            <a:ext cx="5858455" cy="415056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Autofit/>
          </a:bodyPr>
          <a:lstStyle/>
          <a:p>
            <a:r>
              <a:rPr lang="ru-RU" sz="1800" dirty="0" smtClean="0"/>
              <a:t>Семейный клуб трезвости - </a:t>
            </a:r>
            <a:r>
              <a:rPr lang="ru-RU" sz="1800" dirty="0">
                <a:effectLst/>
              </a:rPr>
              <a:t>- это сообщество семей, имеющих проблемы, связанные с употреблением алкоголя и (или) других психоактивных веществ,  добровольно объединившихся для обсуждения практических вопросов и способов их решения с целью поддержания своих усилий на пути к трезвому образу жизни и духовно-нравственному становлению.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476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19410"/>
            <a:ext cx="3538736" cy="421636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Сергей Александрович Рачинский (2 (14) мая 1833, с. Татево, Бельский уезд, Смоленская губерния — 2 (15) мая 1902, с. Татево, Бельский уезд, Смоленская губерния) — российский учёный, педагог, просветитель, профессор Московского университета, ботаник и математик. Член-корреспондент Императорской Санкт-Петербургской Академии Наук.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46775"/>
            <a:ext cx="3210652" cy="4477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2221" y="6269949"/>
            <a:ext cx="4886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«Устный счёт. В народной школе С. А. Рачинского.»,</a:t>
            </a:r>
            <a:endParaRPr lang="ru-RU" sz="1400" dirty="0"/>
          </a:p>
          <a:p>
            <a:r>
              <a:rPr lang="ru-RU" sz="1400" i="1" dirty="0"/>
              <a:t> 1895. ГТГ, Москва. </a:t>
            </a:r>
            <a:r>
              <a:rPr lang="ru-RU" sz="1400" dirty="0"/>
              <a:t>Н. П. Богданов-Бельский.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066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3" y="1481138"/>
            <a:ext cx="7172533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effectLst/>
              </a:rPr>
              <a:t>18 июля 1882 года С.А.Рачинский, чтобы приобщить людей к трезвому образу жизни, в сельской церкви села Татево Тверской области со своими учениками произносит торжественный обет воздержания от употребления спиртных напитков и учреждает «согласие» трезвости. 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491880" y="6093296"/>
            <a:ext cx="48574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«Воскресное чтение в сельской школе», 1895. </a:t>
            </a:r>
            <a:endParaRPr lang="ru-RU" sz="1400" dirty="0"/>
          </a:p>
          <a:p>
            <a:r>
              <a:rPr lang="ru-RU" sz="1400" i="1" dirty="0"/>
              <a:t>Государственный Русский музей, Санкт-Петербург.</a:t>
            </a:r>
            <a:r>
              <a:rPr lang="ru-RU" sz="1400" dirty="0"/>
              <a:t> </a:t>
            </a:r>
          </a:p>
          <a:p>
            <a:r>
              <a:rPr lang="ru-RU" sz="1400" dirty="0"/>
              <a:t>Н. П. Богданов-Бельский.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621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07" y="2071406"/>
            <a:ext cx="4574509" cy="393569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effectLst/>
              </a:rPr>
              <a:t>Клуб - не секта, не закрытая организация. Двери клуба открыты для семей с разными проблемами, обусловленными потреблением алкоголя. Эти проблемы касаются всей семьи в целом. Клуб работает полноценно тогда, когда вся семья, а не только часть ее членов, посещает его, меняет образ жизни, бросает пить.  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22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effectLst/>
              </a:rPr>
              <a:t>Клуб использует особые "лекарства": солидарность, дружбу, взаимопонимание. </a:t>
            </a:r>
            <a:r>
              <a:rPr lang="ru-RU" sz="2000" b="0" dirty="0">
                <a:effectLst/>
              </a:rPr>
              <a:t>Солидарность в клубе означает взаимную поддержку, стремление быть вместе и в радости, и в горе, разделять боль и страдания другого как свои собственные... </a:t>
            </a:r>
            <a:r>
              <a:rPr lang="ru-RU" sz="1800" b="0" dirty="0">
                <a:effectLst/>
              </a:rPr>
              <a:t/>
            </a:r>
            <a:br>
              <a:rPr lang="ru-RU" sz="1800" b="0" dirty="0">
                <a:effectLst/>
              </a:rPr>
            </a:br>
            <a:endParaRPr lang="ru-RU" sz="1800" b="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81" y="1481138"/>
            <a:ext cx="6620237" cy="4525962"/>
          </a:xfrm>
        </p:spPr>
      </p:pic>
    </p:spTree>
    <p:extLst>
      <p:ext uri="{BB962C8B-B14F-4D97-AF65-F5344CB8AC3E}">
        <p14:creationId xmlns:p14="http://schemas.microsoft.com/office/powerpoint/2010/main" val="1246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42" y="1481138"/>
            <a:ext cx="5760315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6500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effectLst/>
              </a:rPr>
              <a:t>В трудно разрешимых семейных ситуациях клуб использует особое средство - патронаж</a:t>
            </a:r>
            <a:r>
              <a:rPr lang="ru-RU" sz="1800" dirty="0" smtClean="0">
                <a:effectLst/>
              </a:rPr>
              <a:t>. </a:t>
            </a:r>
            <a:r>
              <a:rPr lang="ru-RU" sz="1800" dirty="0">
                <a:effectLst/>
              </a:rPr>
              <a:t> Под патронажем подразумевается - телефонный звонок, визит в семью, разговор по душам и поиск совместного выхода из создавшейся ситуации, ту или иную конкретную помощь.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086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1826419"/>
            <a:ext cx="8013700" cy="3835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effectLst/>
              </a:rPr>
              <a:t>Работник клуба - не "хозяин", не директор клуба, не тот, кто все решает за всех или "присутствует для порядка". Он всего лишь направляет, облегчает и стимулирует процесс совершенствования образа жизни в семьях клуба. </a:t>
            </a:r>
          </a:p>
        </p:txBody>
      </p:sp>
    </p:spTree>
    <p:extLst>
      <p:ext uri="{BB962C8B-B14F-4D97-AF65-F5344CB8AC3E}">
        <p14:creationId xmlns:p14="http://schemas.microsoft.com/office/powerpoint/2010/main" val="3109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4983"/>
            <a:ext cx="8229600" cy="39182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effectLst/>
              </a:rPr>
              <a:t>Клуб функционирует, следуя не приказам, а добровольно принятым на себя обязательствам. Он живёт духом взаимопонимания, а не формальными ритуалами – заполнением журналов, ведением протоколов или перекличками.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44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13" y="1481138"/>
            <a:ext cx="6937173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effectLst/>
              </a:rPr>
              <a:t>Чтобы идти в ногу со временем, Клубы и Центры, занимающиеся проблемами, связанными с потреблением алкоголя, организуют специальные циклы усовершенствования для своих работников и членов семей этих </a:t>
            </a:r>
            <a:r>
              <a:rPr lang="ru-RU" sz="1800" dirty="0" smtClean="0">
                <a:effectLst/>
              </a:rPr>
              <a:t>клубов.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270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38562" y="1484784"/>
            <a:ext cx="4362588" cy="3168352"/>
          </a:xfrm>
        </p:spPr>
        <p:txBody>
          <a:bodyPr numCol="3">
            <a:normAutofit fontScale="32500" lnSpcReduction="20000"/>
          </a:bodyPr>
          <a:lstStyle/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Албания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Аргентина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Белоруссия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Боливия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Босния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Бразилия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Болгария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Венесуэла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Германия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Греция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Дания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Индия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Исландия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Испания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Италия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Камерун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Кения</a:t>
            </a: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Литва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endParaRPr lang="ru-RU" sz="2500" b="1" dirty="0"/>
          </a:p>
          <a:p>
            <a:pPr marL="540000" indent="0" fontAlgn="ctr">
              <a:buNone/>
            </a:pPr>
            <a:endParaRPr lang="en-US" sz="2500" b="1" dirty="0"/>
          </a:p>
          <a:p>
            <a:pPr marL="540000" indent="0" fontAlgn="ctr"/>
            <a:endParaRPr lang="en-US" sz="2500" b="1" dirty="0"/>
          </a:p>
          <a:p>
            <a:pPr marL="540000" indent="0" algn="ctr" fontAlgn="ctr">
              <a:buNone/>
            </a:pPr>
            <a:endParaRPr lang="ru-RU" sz="2500" b="1" dirty="0"/>
          </a:p>
          <a:p>
            <a:pPr marL="540000" indent="0" algn="ctr" fontAlgn="ctr">
              <a:buNone/>
            </a:pPr>
            <a:r>
              <a:rPr lang="en-US" sz="3700" b="1" dirty="0" smtClean="0"/>
              <a:t>I </a:t>
            </a:r>
            <a:r>
              <a:rPr lang="en-US" sz="3700" b="1" dirty="0"/>
              <a:t>Club nel mondo</a:t>
            </a:r>
          </a:p>
          <a:p>
            <a:pPr marL="540000" indent="0" fontAlgn="ctr">
              <a:buNone/>
            </a:pPr>
            <a:endParaRPr lang="ru-RU" sz="2500" b="1" dirty="0" smtClean="0"/>
          </a:p>
          <a:p>
            <a:pPr marL="540000" indent="0" fontAlgn="ctr">
              <a:buNone/>
            </a:pPr>
            <a:endParaRPr lang="ru-RU" sz="2500" b="1" dirty="0"/>
          </a:p>
          <a:p>
            <a:pPr marL="540000" indent="0" fontAlgn="ctr">
              <a:buNone/>
            </a:pPr>
            <a:endParaRPr lang="ru-RU" sz="2500" b="1" dirty="0" smtClean="0"/>
          </a:p>
          <a:p>
            <a:pPr marL="540000" indent="0" fontAlgn="ctr">
              <a:buNone/>
            </a:pPr>
            <a:endParaRPr lang="ru-RU" sz="2500" b="1" dirty="0"/>
          </a:p>
          <a:p>
            <a:pPr marL="540000" indent="0" fontAlgn="ctr">
              <a:buNone/>
            </a:pPr>
            <a:endParaRPr lang="ru-RU" sz="2500" b="1" dirty="0" smtClean="0"/>
          </a:p>
          <a:p>
            <a:pPr marL="540000" indent="0" fontAlgn="ctr">
              <a:buNone/>
            </a:pPr>
            <a:endParaRPr lang="en-US" sz="2500" b="1" dirty="0"/>
          </a:p>
          <a:p>
            <a:pPr marL="540000" indent="0" fontAlgn="ctr">
              <a:buNone/>
            </a:pPr>
            <a:endParaRPr lang="en-US" sz="2500" b="1" dirty="0"/>
          </a:p>
          <a:p>
            <a:pPr marL="540000" indent="0" algn="ctr" fontAlgn="ctr">
              <a:buNone/>
            </a:pPr>
            <a:endParaRPr lang="ru-RU" sz="2500" b="1" dirty="0" smtClean="0"/>
          </a:p>
          <a:p>
            <a:pPr marL="540000" indent="0" algn="ctr" fontAlgn="ctr">
              <a:buNone/>
            </a:pPr>
            <a:endParaRPr lang="ru-RU" sz="2500" b="1" dirty="0" smtClean="0"/>
          </a:p>
          <a:p>
            <a:pPr marL="540000" indent="0" algn="ctr" fontAlgn="ctr">
              <a:buNone/>
            </a:pPr>
            <a:r>
              <a:rPr lang="en-US" sz="3700" b="1" dirty="0" smtClean="0"/>
              <a:t>WACAT</a:t>
            </a:r>
            <a:endParaRPr lang="en-US" sz="3700" dirty="0"/>
          </a:p>
          <a:p>
            <a:pPr marL="540000" indent="0" algn="ctr" fontAlgn="ctr">
              <a:buNone/>
            </a:pPr>
            <a:r>
              <a:rPr lang="en-US" sz="2500" dirty="0" smtClean="0"/>
              <a:t>-</a:t>
            </a:r>
            <a:r>
              <a:rPr lang="ru-RU" sz="2500" dirty="0" smtClean="0"/>
              <a:t> </a:t>
            </a:r>
            <a:r>
              <a:rPr lang="en-US" sz="2500" dirty="0" smtClean="0"/>
              <a:t>World </a:t>
            </a:r>
            <a:endParaRPr lang="ru-RU" sz="2500" dirty="0" smtClean="0"/>
          </a:p>
          <a:p>
            <a:pPr marL="540000" indent="0" algn="ctr" fontAlgn="ctr">
              <a:buNone/>
            </a:pPr>
            <a:r>
              <a:rPr lang="en-US" sz="2500" dirty="0" smtClean="0"/>
              <a:t>Association </a:t>
            </a:r>
            <a:r>
              <a:rPr lang="en-US" sz="2500" dirty="0"/>
              <a:t>of </a:t>
            </a:r>
            <a:endParaRPr lang="ru-RU" sz="2500" dirty="0" smtClean="0"/>
          </a:p>
          <a:p>
            <a:pPr marL="540000" indent="0" algn="ctr" fontAlgn="ctr">
              <a:buNone/>
            </a:pPr>
            <a:r>
              <a:rPr lang="en-US" sz="2500" dirty="0" smtClean="0"/>
              <a:t>the </a:t>
            </a:r>
            <a:r>
              <a:rPr lang="ru-RU" sz="2500" dirty="0" smtClean="0"/>
              <a:t>     </a:t>
            </a:r>
            <a:r>
              <a:rPr lang="en-US" sz="2500" dirty="0" smtClean="0"/>
              <a:t>Clubs</a:t>
            </a:r>
            <a:endParaRPr lang="en-US" sz="2500" dirty="0"/>
          </a:p>
          <a:p>
            <a:pPr marL="540000" indent="0" algn="ctr" fontAlgn="ctr">
              <a:buNone/>
            </a:pPr>
            <a:r>
              <a:rPr lang="en-US" sz="2500" dirty="0"/>
              <a:t>of Alcoholics in </a:t>
            </a:r>
            <a:endParaRPr lang="ru-RU" sz="2500" dirty="0" smtClean="0"/>
          </a:p>
          <a:p>
            <a:pPr marL="540000" indent="0" algn="ctr" fontAlgn="ctr">
              <a:buNone/>
            </a:pPr>
            <a:r>
              <a:rPr lang="en-US" sz="2500" dirty="0" smtClean="0"/>
              <a:t>Treatment</a:t>
            </a:r>
            <a:endParaRPr lang="en-US" sz="2500" b="1" dirty="0"/>
          </a:p>
          <a:p>
            <a:pPr marL="540000" indent="0" fontAlgn="ctr">
              <a:buNone/>
            </a:pPr>
            <a:endParaRPr lang="ru-RU" sz="2500" b="1" dirty="0" smtClean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endParaRPr lang="ru-RU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Македония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Мавритания</a:t>
            </a:r>
            <a:endParaRPr lang="en-US" sz="2500" b="1" u="sng" dirty="0"/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Никарагуа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Новая Зеландия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Норвегия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Перу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Польша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Португалия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Россия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Румыния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Словакия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Словения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Хорватия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 smtClean="0">
                <a:solidFill>
                  <a:srgbClr val="002060"/>
                </a:solidFill>
              </a:rPr>
              <a:t>Черногория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Чили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Швейцария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Швеция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r>
              <a:rPr lang="ru-RU" sz="2500" b="1" dirty="0">
                <a:solidFill>
                  <a:srgbClr val="002060"/>
                </a:solidFill>
              </a:rPr>
              <a:t>Эквадор</a:t>
            </a:r>
            <a:endParaRPr lang="en-US" sz="2500" b="1" dirty="0">
              <a:solidFill>
                <a:srgbClr val="002060"/>
              </a:solidFill>
            </a:endParaRPr>
          </a:p>
          <a:p>
            <a:pPr marL="540000" indent="0" fontAlgn="ctr">
              <a:buNone/>
            </a:pPr>
            <a:endParaRPr lang="ru-RU" sz="2500" b="1" dirty="0" smtClean="0">
              <a:solidFill>
                <a:srgbClr val="002060"/>
              </a:solidFill>
            </a:endParaRPr>
          </a:p>
          <a:p>
            <a:pPr marL="720000" indent="0">
              <a:spcBef>
                <a:spcPts val="0"/>
              </a:spcBef>
              <a:buClrTx/>
              <a:buFontTx/>
              <a:buNone/>
            </a:pPr>
            <a:endParaRPr lang="ru-RU" sz="25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400600" cy="114300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По алгоритму Вл. Худолина аналогичные клубы </a:t>
            </a:r>
            <a:br>
              <a:rPr lang="ru-RU" sz="1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в настоящее время созданы в 36 странах мира. </a:t>
            </a:r>
            <a:r>
              <a:rPr lang="ru-RU" sz="1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1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ru-RU" sz="18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35395"/>
            <a:ext cx="1117639" cy="110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9832" y="4653136"/>
            <a:ext cx="526657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Среди членов клуба около 60% не имеют рецидивов, а 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оставшиеся 40% на протяжении многих лет имеют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один или несколько рецидивов. В этих 40%  есть алкоголики,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которые не хотят менять свой стиль поведения и есть так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называемые «отказники», вне зависимости от того,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стали ли они снова </a:t>
            </a:r>
            <a:r>
              <a:rPr lang="ru-RU" sz="1400" b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выпивать </a:t>
            </a:r>
            <a:r>
              <a:rPr lang="ru-RU" sz="1400" b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или нет.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175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sz="1600" dirty="0">
                <a:effectLst/>
              </a:rPr>
              <a:t>В ППСКТ семьи, пожелавшие объединить усилия для совместного  решения проблем зависимости и созависимости, собираются на церковном приходе. Само место проведения встреч их обязывает не только отказаться от потребления психоактивных веществ, но и побуждает их стать на путь духовно-нравственного становления.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3950803" cy="2952328"/>
          </a:xfrm>
        </p:spPr>
      </p:pic>
      <p:sp>
        <p:nvSpPr>
          <p:cNvPr id="2" name="TextBox 1"/>
          <p:cNvSpPr txBox="1"/>
          <p:nvPr/>
        </p:nvSpPr>
        <p:spPr>
          <a:xfrm>
            <a:off x="4644008" y="6165304"/>
            <a:ext cx="276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Художник А.М. Драговой.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41" y="2276872"/>
            <a:ext cx="413475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2077</TotalTime>
  <Words>547</Words>
  <Application>Microsoft Office PowerPoint</Application>
  <PresentationFormat>Экран (4:3)</PresentationFormat>
  <Paragraphs>81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Открытая</vt:lpstr>
      <vt:lpstr>Семейный клуб трезвости - - это сообщество семей, имеющих проблемы, связанные с употреблением алкоголя и (или) других психоактивных веществ,  добровольно объединившихся для обсуждения практических вопросов и способов их решения с целью поддержания своих усилий на пути к трезвому образу жизни и духовно-нравственному становлению. </vt:lpstr>
      <vt:lpstr>Клуб - не секта, не закрытая организация. Двери клуба открыты для семей с разными проблемами, обусловленными потреблением алкоголя. Эти проблемы касаются всей семьи в целом. Клуб работает полноценно тогда, когда вся семья, а не только часть ее членов, посещает его, меняет образ жизни, бросает пить.   </vt:lpstr>
      <vt:lpstr>Клуб использует особые "лекарства": солидарность, дружбу, взаимопонимание. Солидарность в клубе означает взаимную поддержку, стремление быть вместе и в радости, и в горе, разделять боль и страдания другого как свои собственные...  </vt:lpstr>
      <vt:lpstr>В трудно разрешимых семейных ситуациях клуб использует особое средство - патронаж.  Под патронажем подразумевается - телефонный звонок, визит в семью, разговор по душам и поиск совместного выхода из создавшейся ситуации, ту или иную конкретную помощь. </vt:lpstr>
      <vt:lpstr>Работник клуба - не "хозяин", не директор клуба, не тот, кто все решает за всех или "присутствует для порядка". Он всего лишь направляет, облегчает и стимулирует процесс совершенствования образа жизни в семьях клуба. </vt:lpstr>
      <vt:lpstr>Клуб функционирует, следуя не приказам, а добровольно принятым на себя обязательствам. Он живёт духом взаимопонимания, а не формальными ритуалами – заполнением журналов, ведением протоколов или перекличками. </vt:lpstr>
      <vt:lpstr>Чтобы идти в ногу со временем, Клубы и Центры, занимающиеся проблемами, связанными с потреблением алкоголя, организуют специальные циклы усовершенствования для своих работников и членов семей этих клубов.</vt:lpstr>
      <vt:lpstr>По алгоритму Вл. Худолина аналогичные клубы  в настоящее время созданы в 36 странах мира.  </vt:lpstr>
      <vt:lpstr>В ППСКТ семьи, пожелавшие объединить усилия для совместного  решения проблем зависимости и созависимости, собираются на церковном приходе. Само место проведения встреч их обязывает не только отказаться от потребления психоактивных веществ, но и побуждает их стать на путь духовно-нравственного становления.</vt:lpstr>
      <vt:lpstr>Сергей Александрович Рачинский (2 (14) мая 1833, с. Татево, Бельский уезд, Смоленская губерния — 2 (15) мая 1902, с. Татево, Бельский уезд, Смоленская губерния) — российский учёный, педагог, просветитель, профессор Московского университета, ботаник и математик. Член-корреспондент Императорской Санкт-Петербургской Академии Наук.</vt:lpstr>
      <vt:lpstr>18 июля 1882 года С.А.Рачинский, чтобы приобщить людей к трезвому образу жизни, в сельской церкви села Татево Тверской области со своими учениками произносит торжественный обет воздержания от употребления спиртных напитков и учреждает «согласие» трезвости.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клубы трезвост</dc:title>
  <dc:creator>Чубукова</dc:creator>
  <cp:lastModifiedBy>doktor</cp:lastModifiedBy>
  <cp:revision>156</cp:revision>
  <dcterms:created xsi:type="dcterms:W3CDTF">2012-05-21T08:32:41Z</dcterms:created>
  <dcterms:modified xsi:type="dcterms:W3CDTF">2016-07-03T14:52:06Z</dcterms:modified>
</cp:coreProperties>
</file>